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4" r:id="rId6"/>
    <p:sldId id="260" r:id="rId7"/>
    <p:sldId id="265" r:id="rId8"/>
    <p:sldId id="261" r:id="rId9"/>
    <p:sldId id="262" r:id="rId10"/>
    <p:sldId id="263" r:id="rId11"/>
    <p:sldId id="266" r:id="rId12"/>
    <p:sldId id="267" r:id="rId13"/>
    <p:sldId id="268" r:id="rId14"/>
    <p:sldId id="269" r:id="rId15"/>
    <p:sldId id="270" r:id="rId16"/>
    <p:sldId id="271" r:id="rId17"/>
    <p:sldId id="272" r:id="rId18"/>
    <p:sldId id="273" r:id="rId19"/>
    <p:sldId id="274" r:id="rId20"/>
    <p:sldId id="275" r:id="rId21"/>
    <p:sldId id="276" r:id="rId22"/>
    <p:sldId id="280" r:id="rId23"/>
    <p:sldId id="277" r:id="rId24"/>
    <p:sldId id="278" r:id="rId25"/>
    <p:sldId id="282" r:id="rId26"/>
    <p:sldId id="279" r:id="rId27"/>
    <p:sldId id="281"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79" autoAdjust="0"/>
    <p:restoredTop sz="94660"/>
  </p:normalViewPr>
  <p:slideViewPr>
    <p:cSldViewPr snapToGrid="0">
      <p:cViewPr varScale="1">
        <p:scale>
          <a:sx n="74" d="100"/>
          <a:sy n="74" d="100"/>
        </p:scale>
        <p:origin x="636" y="6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A70D08F-FA72-4B54-A7A4-92F4CF4FE512}" type="datetimeFigureOut">
              <a:rPr lang="zh-CN" altLang="en-US" smtClean="0"/>
              <a:t>2016/3/19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8E7F886-BCD4-4AF9-8817-482EED764003}" type="slidenum">
              <a:rPr lang="zh-CN" altLang="en-US" smtClean="0"/>
              <a:t>‹#›</a:t>
            </a:fld>
            <a:endParaRPr lang="zh-CN" altLang="en-US"/>
          </a:p>
        </p:txBody>
      </p:sp>
    </p:spTree>
    <p:extLst>
      <p:ext uri="{BB962C8B-B14F-4D97-AF65-F5344CB8AC3E}">
        <p14:creationId xmlns:p14="http://schemas.microsoft.com/office/powerpoint/2010/main" val="288048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A70D08F-FA72-4B54-A7A4-92F4CF4FE512}" type="datetimeFigureOut">
              <a:rPr lang="zh-CN" altLang="en-US" smtClean="0"/>
              <a:t>2016/3/19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E7F886-BCD4-4AF9-8817-482EED764003}" type="slidenum">
              <a:rPr lang="zh-CN" altLang="en-US" smtClean="0"/>
              <a:t>‹#›</a:t>
            </a:fld>
            <a:endParaRPr lang="zh-CN" altLang="en-US"/>
          </a:p>
        </p:txBody>
      </p:sp>
    </p:spTree>
    <p:extLst>
      <p:ext uri="{BB962C8B-B14F-4D97-AF65-F5344CB8AC3E}">
        <p14:creationId xmlns:p14="http://schemas.microsoft.com/office/powerpoint/2010/main" val="318984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A70D08F-FA72-4B54-A7A4-92F4CF4FE512}" type="datetimeFigureOut">
              <a:rPr lang="zh-CN" altLang="en-US" smtClean="0"/>
              <a:t>2016/3/19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E7F886-BCD4-4AF9-8817-482EED764003}" type="slidenum">
              <a:rPr lang="zh-CN" altLang="en-US" smtClean="0"/>
              <a:t>‹#›</a:t>
            </a:fld>
            <a:endParaRPr lang="zh-CN"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55629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1A70D08F-FA72-4B54-A7A4-92F4CF4FE512}" type="datetimeFigureOut">
              <a:rPr lang="zh-CN" altLang="en-US" smtClean="0"/>
              <a:t>2016/3/19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E7F886-BCD4-4AF9-8817-482EED764003}" type="slidenum">
              <a:rPr lang="zh-CN" altLang="en-US" smtClean="0"/>
              <a:t>‹#›</a:t>
            </a:fld>
            <a:endParaRPr lang="zh-CN" altLang="en-US"/>
          </a:p>
        </p:txBody>
      </p:sp>
    </p:spTree>
    <p:extLst>
      <p:ext uri="{BB962C8B-B14F-4D97-AF65-F5344CB8AC3E}">
        <p14:creationId xmlns:p14="http://schemas.microsoft.com/office/powerpoint/2010/main" val="40172003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1A70D08F-FA72-4B54-A7A4-92F4CF4FE512}" type="datetimeFigureOut">
              <a:rPr lang="zh-CN" altLang="en-US" smtClean="0"/>
              <a:t>2016/3/19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E7F886-BCD4-4AF9-8817-482EED764003}" type="slidenum">
              <a:rPr lang="zh-CN" altLang="en-US" smtClean="0"/>
              <a:t>‹#›</a:t>
            </a:fld>
            <a:endParaRPr lang="zh-CN"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4008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zh-CN" altLang="en-US" smtClean="0"/>
              <a:t>单击此处编辑母版标题样式</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smtClean="0"/>
              <a:t>单击此处编辑母版文本样式</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zh-CN" altLang="en-US" smtClean="0"/>
              <a:t>单击此处编辑母版文本样式</a:t>
            </a:r>
          </a:p>
        </p:txBody>
      </p:sp>
      <p:sp>
        <p:nvSpPr>
          <p:cNvPr id="5" name="Date Placeholder 4"/>
          <p:cNvSpPr>
            <a:spLocks noGrp="1"/>
          </p:cNvSpPr>
          <p:nvPr>
            <p:ph type="dt" sz="half" idx="10"/>
          </p:nvPr>
        </p:nvSpPr>
        <p:spPr/>
        <p:txBody>
          <a:bodyPr/>
          <a:lstStyle/>
          <a:p>
            <a:fld id="{1A70D08F-FA72-4B54-A7A4-92F4CF4FE512}" type="datetimeFigureOut">
              <a:rPr lang="zh-CN" altLang="en-US" smtClean="0"/>
              <a:t>2016/3/19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E7F886-BCD4-4AF9-8817-482EED764003}" type="slidenum">
              <a:rPr lang="zh-CN" altLang="en-US" smtClean="0"/>
              <a:t>‹#›</a:t>
            </a:fld>
            <a:endParaRPr lang="zh-CN" altLang="en-US"/>
          </a:p>
        </p:txBody>
      </p:sp>
    </p:spTree>
    <p:extLst>
      <p:ext uri="{BB962C8B-B14F-4D97-AF65-F5344CB8AC3E}">
        <p14:creationId xmlns:p14="http://schemas.microsoft.com/office/powerpoint/2010/main" val="3236949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A70D08F-FA72-4B54-A7A4-92F4CF4FE512}" type="datetimeFigureOut">
              <a:rPr lang="zh-CN" altLang="en-US" smtClean="0"/>
              <a:t>2016/3/19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E7F886-BCD4-4AF9-8817-482EED764003}" type="slidenum">
              <a:rPr lang="zh-CN" altLang="en-US" smtClean="0"/>
              <a:t>‹#›</a:t>
            </a:fld>
            <a:endParaRPr lang="zh-CN" altLang="en-US"/>
          </a:p>
        </p:txBody>
      </p:sp>
    </p:spTree>
    <p:extLst>
      <p:ext uri="{BB962C8B-B14F-4D97-AF65-F5344CB8AC3E}">
        <p14:creationId xmlns:p14="http://schemas.microsoft.com/office/powerpoint/2010/main" val="919052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A70D08F-FA72-4B54-A7A4-92F4CF4FE512}" type="datetimeFigureOut">
              <a:rPr lang="zh-CN" altLang="en-US" smtClean="0"/>
              <a:t>2016/3/19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E7F886-BCD4-4AF9-8817-482EED764003}" type="slidenum">
              <a:rPr lang="zh-CN" altLang="en-US" smtClean="0"/>
              <a:t>‹#›</a:t>
            </a:fld>
            <a:endParaRPr lang="zh-CN" altLang="en-US"/>
          </a:p>
        </p:txBody>
      </p:sp>
    </p:spTree>
    <p:extLst>
      <p:ext uri="{BB962C8B-B14F-4D97-AF65-F5344CB8AC3E}">
        <p14:creationId xmlns:p14="http://schemas.microsoft.com/office/powerpoint/2010/main" val="3327375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A70D08F-FA72-4B54-A7A4-92F4CF4FE512}" type="datetimeFigureOut">
              <a:rPr lang="zh-CN" altLang="en-US" smtClean="0"/>
              <a:t>2016/3/19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E7F886-BCD4-4AF9-8817-482EED764003}" type="slidenum">
              <a:rPr lang="zh-CN" altLang="en-US" smtClean="0"/>
              <a:t>‹#›</a:t>
            </a:fld>
            <a:endParaRPr lang="zh-CN" altLang="en-US"/>
          </a:p>
        </p:txBody>
      </p:sp>
    </p:spTree>
    <p:extLst>
      <p:ext uri="{BB962C8B-B14F-4D97-AF65-F5344CB8AC3E}">
        <p14:creationId xmlns:p14="http://schemas.microsoft.com/office/powerpoint/2010/main" val="262706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A70D08F-FA72-4B54-A7A4-92F4CF4FE512}" type="datetimeFigureOut">
              <a:rPr lang="zh-CN" altLang="en-US" smtClean="0"/>
              <a:t>2016/3/19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E7F886-BCD4-4AF9-8817-482EED764003}" type="slidenum">
              <a:rPr lang="zh-CN" altLang="en-US" smtClean="0"/>
              <a:t>‹#›</a:t>
            </a:fld>
            <a:endParaRPr lang="zh-CN" altLang="en-US"/>
          </a:p>
        </p:txBody>
      </p:sp>
    </p:spTree>
    <p:extLst>
      <p:ext uri="{BB962C8B-B14F-4D97-AF65-F5344CB8AC3E}">
        <p14:creationId xmlns:p14="http://schemas.microsoft.com/office/powerpoint/2010/main" val="3963498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A70D08F-FA72-4B54-A7A4-92F4CF4FE512}" type="datetimeFigureOut">
              <a:rPr lang="zh-CN" altLang="en-US" smtClean="0"/>
              <a:t>2016/3/19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8E7F886-BCD4-4AF9-8817-482EED764003}" type="slidenum">
              <a:rPr lang="zh-CN" altLang="en-US" smtClean="0"/>
              <a:t>‹#›</a:t>
            </a:fld>
            <a:endParaRPr lang="zh-CN" altLang="en-US"/>
          </a:p>
        </p:txBody>
      </p:sp>
    </p:spTree>
    <p:extLst>
      <p:ext uri="{BB962C8B-B14F-4D97-AF65-F5344CB8AC3E}">
        <p14:creationId xmlns:p14="http://schemas.microsoft.com/office/powerpoint/2010/main" val="2375782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A70D08F-FA72-4B54-A7A4-92F4CF4FE512}" type="datetimeFigureOut">
              <a:rPr lang="zh-CN" altLang="en-US" smtClean="0"/>
              <a:t>2016/3/19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8E7F886-BCD4-4AF9-8817-482EED764003}" type="slidenum">
              <a:rPr lang="zh-CN" altLang="en-US" smtClean="0"/>
              <a:t>‹#›</a:t>
            </a:fld>
            <a:endParaRPr lang="zh-CN" altLang="en-US"/>
          </a:p>
        </p:txBody>
      </p:sp>
    </p:spTree>
    <p:extLst>
      <p:ext uri="{BB962C8B-B14F-4D97-AF65-F5344CB8AC3E}">
        <p14:creationId xmlns:p14="http://schemas.microsoft.com/office/powerpoint/2010/main" val="3815900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A70D08F-FA72-4B54-A7A4-92F4CF4FE512}" type="datetimeFigureOut">
              <a:rPr lang="zh-CN" altLang="en-US" smtClean="0"/>
              <a:t>2016/3/19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8E7F886-BCD4-4AF9-8817-482EED764003}" type="slidenum">
              <a:rPr lang="zh-CN" altLang="en-US" smtClean="0"/>
              <a:t>‹#›</a:t>
            </a:fld>
            <a:endParaRPr lang="zh-CN" altLang="en-US"/>
          </a:p>
        </p:txBody>
      </p:sp>
    </p:spTree>
    <p:extLst>
      <p:ext uri="{BB962C8B-B14F-4D97-AF65-F5344CB8AC3E}">
        <p14:creationId xmlns:p14="http://schemas.microsoft.com/office/powerpoint/2010/main" val="268976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0D08F-FA72-4B54-A7A4-92F4CF4FE512}" type="datetimeFigureOut">
              <a:rPr lang="zh-CN" altLang="en-US" smtClean="0"/>
              <a:t>2016/3/19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8E7F886-BCD4-4AF9-8817-482EED764003}" type="slidenum">
              <a:rPr lang="zh-CN" altLang="en-US" smtClean="0"/>
              <a:t>‹#›</a:t>
            </a:fld>
            <a:endParaRPr lang="zh-CN" altLang="en-US"/>
          </a:p>
        </p:txBody>
      </p:sp>
    </p:spTree>
    <p:extLst>
      <p:ext uri="{BB962C8B-B14F-4D97-AF65-F5344CB8AC3E}">
        <p14:creationId xmlns:p14="http://schemas.microsoft.com/office/powerpoint/2010/main" val="2377788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A70D08F-FA72-4B54-A7A4-92F4CF4FE512}" type="datetimeFigureOut">
              <a:rPr lang="zh-CN" altLang="en-US" smtClean="0"/>
              <a:t>2016/3/19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8E7F886-BCD4-4AF9-8817-482EED764003}" type="slidenum">
              <a:rPr lang="zh-CN" altLang="en-US" smtClean="0"/>
              <a:t>‹#›</a:t>
            </a:fld>
            <a:endParaRPr lang="zh-CN" altLang="en-US"/>
          </a:p>
        </p:txBody>
      </p:sp>
    </p:spTree>
    <p:extLst>
      <p:ext uri="{BB962C8B-B14F-4D97-AF65-F5344CB8AC3E}">
        <p14:creationId xmlns:p14="http://schemas.microsoft.com/office/powerpoint/2010/main" val="1225311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A70D08F-FA72-4B54-A7A4-92F4CF4FE512}" type="datetimeFigureOut">
              <a:rPr lang="zh-CN" altLang="en-US" smtClean="0"/>
              <a:t>2016/3/19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E7F886-BCD4-4AF9-8817-482EED764003}" type="slidenum">
              <a:rPr lang="zh-CN" altLang="en-US" smtClean="0"/>
              <a:t>‹#›</a:t>
            </a:fld>
            <a:endParaRPr lang="zh-CN" altLang="en-US"/>
          </a:p>
        </p:txBody>
      </p:sp>
    </p:spTree>
    <p:extLst>
      <p:ext uri="{BB962C8B-B14F-4D97-AF65-F5344CB8AC3E}">
        <p14:creationId xmlns:p14="http://schemas.microsoft.com/office/powerpoint/2010/main" val="1871989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A70D08F-FA72-4B54-A7A4-92F4CF4FE512}" type="datetimeFigureOut">
              <a:rPr lang="zh-CN" altLang="en-US" smtClean="0"/>
              <a:t>2016/3/19</a:t>
            </a:fld>
            <a:endParaRPr lang="zh-CN"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8E7F886-BCD4-4AF9-8817-482EED764003}" type="slidenum">
              <a:rPr lang="zh-CN" altLang="en-US" smtClean="0"/>
              <a:t>‹#›</a:t>
            </a:fld>
            <a:endParaRPr lang="zh-CN" altLang="en-US"/>
          </a:p>
        </p:txBody>
      </p:sp>
    </p:spTree>
    <p:extLst>
      <p:ext uri="{BB962C8B-B14F-4D97-AF65-F5344CB8AC3E}">
        <p14:creationId xmlns:p14="http://schemas.microsoft.com/office/powerpoint/2010/main" val="348099382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223453" y="405384"/>
            <a:ext cx="8915399" cy="2262781"/>
          </a:xfrm>
        </p:spPr>
        <p:txBody>
          <a:bodyPr/>
          <a:lstStyle/>
          <a:p>
            <a:r>
              <a:rPr lang="zh-CN" altLang="en-US" dirty="0" smtClean="0">
                <a:latin typeface="黑体" panose="02010609060101010101" pitchFamily="49" charset="-122"/>
                <a:ea typeface="黑体" panose="02010609060101010101" pitchFamily="49" charset="-122"/>
              </a:rPr>
              <a:t>帕金森病的非运动症状研究</a:t>
            </a:r>
            <a:endParaRPr lang="zh-CN" altLang="en-US" dirty="0">
              <a:latin typeface="黑体" panose="02010609060101010101" pitchFamily="49" charset="-122"/>
              <a:ea typeface="黑体" panose="02010609060101010101" pitchFamily="49" charset="-122"/>
            </a:endParaRPr>
          </a:p>
        </p:txBody>
      </p:sp>
      <p:sp>
        <p:nvSpPr>
          <p:cNvPr id="3" name="副标题 2"/>
          <p:cNvSpPr>
            <a:spLocks noGrp="1"/>
          </p:cNvSpPr>
          <p:nvPr>
            <p:ph type="subTitle" idx="1"/>
          </p:nvPr>
        </p:nvSpPr>
        <p:spPr>
          <a:xfrm>
            <a:off x="2613597" y="3814211"/>
            <a:ext cx="8915399" cy="1126283"/>
          </a:xfrm>
        </p:spPr>
        <p:txBody>
          <a:bodyPr>
            <a:normAutofit/>
          </a:bodyPr>
          <a:lstStyle/>
          <a:p>
            <a:r>
              <a:rPr lang="zh-CN" altLang="en-US" sz="2400" dirty="0" smtClean="0">
                <a:latin typeface="黑体" panose="02010609060101010101" pitchFamily="49" charset="-122"/>
                <a:ea typeface="黑体" panose="02010609060101010101" pitchFamily="49" charset="-122"/>
              </a:rPr>
              <a:t>           </a:t>
            </a:r>
            <a:r>
              <a:rPr lang="zh-CN" altLang="en-US" sz="2400" dirty="0" smtClean="0">
                <a:solidFill>
                  <a:schemeClr val="tx1"/>
                </a:solidFill>
                <a:latin typeface="黑体" panose="02010609060101010101" pitchFamily="49" charset="-122"/>
                <a:ea typeface="黑体" panose="02010609060101010101" pitchFamily="49" charset="-122"/>
              </a:rPr>
              <a:t>首都医科大学宣武医院神经内科</a:t>
            </a:r>
            <a:endParaRPr lang="en-US" altLang="zh-CN" sz="2400" dirty="0" smtClean="0">
              <a:solidFill>
                <a:schemeClr val="tx1"/>
              </a:solidFill>
              <a:latin typeface="黑体" panose="02010609060101010101" pitchFamily="49" charset="-122"/>
              <a:ea typeface="黑体" panose="02010609060101010101" pitchFamily="49" charset="-122"/>
            </a:endParaRPr>
          </a:p>
          <a:p>
            <a:r>
              <a:rPr lang="zh-CN" altLang="en-US" sz="2400" dirty="0" smtClean="0">
                <a:solidFill>
                  <a:schemeClr val="tx1"/>
                </a:solidFill>
                <a:latin typeface="黑体" panose="02010609060101010101" pitchFamily="49" charset="-122"/>
                <a:ea typeface="黑体" panose="02010609060101010101" pitchFamily="49" charset="-122"/>
              </a:rPr>
              <a:t>                    张慧 </a:t>
            </a:r>
            <a:r>
              <a:rPr lang="zh-CN" altLang="en-US" sz="2400" dirty="0" smtClean="0">
                <a:solidFill>
                  <a:schemeClr val="tx1"/>
                </a:solidFill>
                <a:latin typeface="黑体" panose="02010609060101010101" pitchFamily="49" charset="-122"/>
                <a:ea typeface="黑体" panose="02010609060101010101" pitchFamily="49" charset="-122"/>
              </a:rPr>
              <a:t>医师</a:t>
            </a:r>
            <a:endParaRPr lang="zh-CN" altLang="en-US" sz="2400" dirty="0">
              <a:solidFill>
                <a:schemeClr val="tx1"/>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881203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00445" y="672878"/>
            <a:ext cx="8911687" cy="631666"/>
          </a:xfrm>
          <a:solidFill>
            <a:schemeClr val="tx2">
              <a:lumMod val="60000"/>
              <a:lumOff val="40000"/>
            </a:schemeClr>
          </a:solidFill>
        </p:spPr>
        <p:txBody>
          <a:bodyPr>
            <a:noAutofit/>
          </a:bodyPr>
          <a:lstStyle/>
          <a:p>
            <a:r>
              <a:rPr lang="zh-CN" altLang="en-US" dirty="0" smtClean="0">
                <a:latin typeface="黑体" panose="02010609060101010101" pitchFamily="49" charset="-122"/>
                <a:ea typeface="黑体" panose="02010609060101010101" pitchFamily="49" charset="-122"/>
              </a:rPr>
              <a:t>疼痛</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800445" y="1719072"/>
            <a:ext cx="9879491" cy="5303520"/>
          </a:xfrm>
        </p:spPr>
        <p:txBody>
          <a:bodyPr>
            <a:normAutofit/>
          </a:bodyPr>
          <a:lstStyle/>
          <a:p>
            <a:r>
              <a:rPr lang="zh-CN" altLang="en-US" sz="2000" dirty="0">
                <a:latin typeface="黑体" panose="02010609060101010101" pitchFamily="49" charset="-122"/>
                <a:ea typeface="黑体" panose="02010609060101010101" pitchFamily="49" charset="-122"/>
              </a:rPr>
              <a:t>约</a:t>
            </a:r>
            <a:r>
              <a:rPr lang="en-US" altLang="zh-CN" sz="2000" dirty="0">
                <a:latin typeface="黑体" panose="02010609060101010101" pitchFamily="49" charset="-122"/>
                <a:ea typeface="黑体" panose="02010609060101010101" pitchFamily="49" charset="-122"/>
              </a:rPr>
              <a:t>30%-83%</a:t>
            </a:r>
            <a:r>
              <a:rPr lang="zh-CN" altLang="en-US" sz="2000" dirty="0">
                <a:latin typeface="黑体" panose="02010609060101010101" pitchFamily="49" charset="-122"/>
                <a:ea typeface="黑体" panose="02010609060101010101" pitchFamily="49" charset="-122"/>
              </a:rPr>
              <a:t>的帕金森病患者存在疼痛症状；</a:t>
            </a:r>
            <a:endParaRPr lang="en-US" altLang="zh-CN" sz="2000" dirty="0">
              <a:latin typeface="黑体" panose="02010609060101010101" pitchFamily="49" charset="-122"/>
              <a:ea typeface="黑体" panose="02010609060101010101" pitchFamily="49" charset="-122"/>
            </a:endParaRPr>
          </a:p>
          <a:p>
            <a:r>
              <a:rPr lang="zh-CN" altLang="en-US" sz="2000" dirty="0" smtClean="0">
                <a:latin typeface="黑体" panose="02010609060101010101" pitchFamily="49" charset="-122"/>
                <a:ea typeface="黑体" panose="02010609060101010101" pitchFamily="49" charset="-122"/>
              </a:rPr>
              <a:t>疼痛类型：</a:t>
            </a:r>
            <a:r>
              <a:rPr lang="zh-CN" altLang="en-US" sz="2000" dirty="0">
                <a:latin typeface="黑体" panose="02010609060101010101" pitchFamily="49" charset="-122"/>
                <a:ea typeface="黑体" panose="02010609060101010101" pitchFamily="49" charset="-122"/>
              </a:rPr>
              <a:t>骨骼肌肉痛、根性或神经性痛、肌张力障碍性疼痛</a:t>
            </a:r>
            <a:r>
              <a:rPr lang="zh-CN" altLang="en-US" sz="2000" dirty="0" smtClean="0">
                <a:latin typeface="黑体" panose="02010609060101010101" pitchFamily="49" charset="-122"/>
                <a:ea typeface="黑体" panose="02010609060101010101" pitchFamily="49" charset="-122"/>
              </a:rPr>
              <a:t>、中枢</a:t>
            </a:r>
            <a:r>
              <a:rPr lang="zh-CN" altLang="en-US" sz="2000" dirty="0">
                <a:latin typeface="黑体" panose="02010609060101010101" pitchFamily="49" charset="-122"/>
                <a:ea typeface="黑体" panose="02010609060101010101" pitchFamily="49" charset="-122"/>
              </a:rPr>
              <a:t>性疼痛和</a:t>
            </a:r>
            <a:r>
              <a:rPr lang="zh-CN" altLang="en-US" sz="2000" dirty="0" smtClean="0">
                <a:latin typeface="黑体" panose="02010609060101010101" pitchFamily="49" charset="-122"/>
                <a:ea typeface="黑体" panose="02010609060101010101" pitchFamily="49" charset="-122"/>
              </a:rPr>
              <a:t>静坐不能；</a:t>
            </a:r>
            <a:endParaRPr lang="en-US" altLang="zh-CN" sz="2000" dirty="0" smtClean="0">
              <a:latin typeface="黑体" panose="02010609060101010101" pitchFamily="49" charset="-122"/>
              <a:ea typeface="黑体" panose="02010609060101010101" pitchFamily="49" charset="-122"/>
            </a:endParaRPr>
          </a:p>
          <a:p>
            <a:r>
              <a:rPr lang="zh-CN" altLang="en-US" sz="2000" dirty="0">
                <a:latin typeface="黑体" panose="02010609060101010101" pitchFamily="49" charset="-122"/>
                <a:ea typeface="黑体" panose="02010609060101010101" pitchFamily="49" charset="-122"/>
              </a:rPr>
              <a:t>骨骼</a:t>
            </a:r>
            <a:r>
              <a:rPr lang="zh-CN" altLang="en-US" sz="2000" dirty="0" smtClean="0">
                <a:latin typeface="黑体" panose="02010609060101010101" pitchFamily="49" charset="-122"/>
                <a:ea typeface="黑体" panose="02010609060101010101" pitchFamily="49" charset="-122"/>
              </a:rPr>
              <a:t>肌肉疼痛为</a:t>
            </a:r>
            <a:r>
              <a:rPr lang="zh-CN" altLang="en-US" sz="2000" dirty="0">
                <a:latin typeface="黑体" panose="02010609060101010101" pitchFamily="49" charset="-122"/>
                <a:ea typeface="黑体" panose="02010609060101010101" pitchFamily="49" charset="-122"/>
              </a:rPr>
              <a:t>最常见的</a:t>
            </a:r>
            <a:r>
              <a:rPr lang="en-US" altLang="zh-CN" sz="2000" dirty="0">
                <a:latin typeface="黑体" panose="02010609060101010101" pitchFamily="49" charset="-122"/>
                <a:ea typeface="黑体" panose="02010609060101010101" pitchFamily="49" charset="-122"/>
              </a:rPr>
              <a:t>PD</a:t>
            </a:r>
            <a:r>
              <a:rPr lang="zh-CN" altLang="en-US" sz="2000" dirty="0">
                <a:latin typeface="黑体" panose="02010609060101010101" pitchFamily="49" charset="-122"/>
                <a:ea typeface="黑体" panose="02010609060101010101" pitchFamily="49" charset="-122"/>
              </a:rPr>
              <a:t>相关性</a:t>
            </a:r>
            <a:r>
              <a:rPr lang="zh-CN" altLang="en-US" sz="2000" dirty="0" smtClean="0">
                <a:latin typeface="黑体" panose="02010609060101010101" pitchFamily="49" charset="-122"/>
                <a:ea typeface="黑体" panose="02010609060101010101" pitchFamily="49" charset="-122"/>
              </a:rPr>
              <a:t>疼痛，</a:t>
            </a:r>
            <a:r>
              <a:rPr lang="zh-CN" altLang="en-US" sz="2000" dirty="0">
                <a:latin typeface="黑体" panose="02010609060101010101" pitchFamily="49" charset="-122"/>
                <a:ea typeface="黑体" panose="02010609060101010101" pitchFamily="49" charset="-122"/>
              </a:rPr>
              <a:t>常累及肩部、髋部、膝部及踝</a:t>
            </a:r>
            <a:r>
              <a:rPr lang="zh-CN" altLang="en-US" sz="2000" dirty="0" smtClean="0">
                <a:latin typeface="黑体" panose="02010609060101010101" pitchFamily="49" charset="-122"/>
                <a:ea typeface="黑体" panose="02010609060101010101" pitchFamily="49" charset="-122"/>
              </a:rPr>
              <a:t>部；</a:t>
            </a:r>
            <a:endParaRPr lang="en-US" altLang="zh-CN" sz="2000" dirty="0" smtClean="0">
              <a:latin typeface="黑体" panose="02010609060101010101" pitchFamily="49" charset="-122"/>
              <a:ea typeface="黑体" panose="02010609060101010101" pitchFamily="49" charset="-122"/>
            </a:endParaRPr>
          </a:p>
          <a:p>
            <a:r>
              <a:rPr lang="zh-CN" altLang="en-US" sz="2000" dirty="0">
                <a:latin typeface="黑体" panose="02010609060101010101" pitchFamily="49" charset="-122"/>
                <a:ea typeface="黑体" panose="02010609060101010101" pitchFamily="49" charset="-122"/>
              </a:rPr>
              <a:t>与症状波动相关的疼痛：剂末现象、异动症、痛性肌张力障碍</a:t>
            </a:r>
          </a:p>
          <a:p>
            <a:r>
              <a:rPr lang="en-US" altLang="zh-CN" sz="2000" dirty="0" smtClean="0">
                <a:latin typeface="黑体" panose="02010609060101010101" pitchFamily="49" charset="-122"/>
                <a:ea typeface="黑体" panose="02010609060101010101" pitchFamily="49" charset="-122"/>
              </a:rPr>
              <a:t>PD</a:t>
            </a:r>
            <a:r>
              <a:rPr lang="zh-CN" altLang="en-US" sz="2000" dirty="0" smtClean="0">
                <a:latin typeface="黑体" panose="02010609060101010101" pitchFamily="49" charset="-122"/>
                <a:ea typeface="黑体" panose="02010609060101010101" pitchFamily="49" charset="-122"/>
              </a:rPr>
              <a:t>患者疼痛的处理：</a:t>
            </a:r>
            <a:endParaRPr lang="en-US" altLang="zh-CN" sz="2000" dirty="0" smtClean="0">
              <a:latin typeface="黑体" panose="02010609060101010101" pitchFamily="49" charset="-122"/>
              <a:ea typeface="黑体" panose="02010609060101010101" pitchFamily="49" charset="-122"/>
            </a:endParaRPr>
          </a:p>
          <a:p>
            <a:pPr marL="0" indent="0">
              <a:buNone/>
            </a:pPr>
            <a:r>
              <a:rPr lang="zh-CN" altLang="en-US" sz="2000" dirty="0">
                <a:latin typeface="黑体" panose="02010609060101010101" pitchFamily="49" charset="-122"/>
                <a:ea typeface="黑体" panose="02010609060101010101" pitchFamily="49" charset="-122"/>
              </a:rPr>
              <a:t> </a:t>
            </a:r>
            <a:r>
              <a:rPr lang="zh-CN" altLang="en-US" sz="2000" dirty="0" smtClean="0">
                <a:latin typeface="黑体" panose="02010609060101010101" pitchFamily="49" charset="-122"/>
                <a:ea typeface="黑体" panose="02010609060101010101" pitchFamily="49" charset="-122"/>
              </a:rPr>
              <a:t>  （</a:t>
            </a:r>
            <a:r>
              <a:rPr lang="en-US" altLang="zh-CN" sz="2000" dirty="0" smtClean="0">
                <a:latin typeface="黑体" panose="02010609060101010101" pitchFamily="49" charset="-122"/>
                <a:ea typeface="黑体" panose="02010609060101010101" pitchFamily="49" charset="-122"/>
              </a:rPr>
              <a:t>1</a:t>
            </a:r>
            <a:r>
              <a:rPr lang="zh-CN" altLang="en-US" sz="2000" dirty="0" smtClean="0">
                <a:latin typeface="黑体" panose="02010609060101010101" pitchFamily="49" charset="-122"/>
                <a:ea typeface="黑体" panose="02010609060101010101" pitchFamily="49" charset="-122"/>
              </a:rPr>
              <a:t>）调整多巴胺能药物，优化</a:t>
            </a:r>
            <a:r>
              <a:rPr lang="zh-CN" altLang="en-US" sz="2000" dirty="0">
                <a:latin typeface="黑体" panose="02010609060101010101" pitchFamily="49" charset="-122"/>
                <a:ea typeface="黑体" panose="02010609060101010101" pitchFamily="49" charset="-122"/>
              </a:rPr>
              <a:t>帕金森治疗</a:t>
            </a:r>
            <a:r>
              <a:rPr lang="zh-CN" altLang="en-US" sz="2000" dirty="0" smtClean="0">
                <a:latin typeface="黑体" panose="02010609060101010101" pitchFamily="49" charset="-122"/>
                <a:ea typeface="黑体" panose="02010609060101010101" pitchFamily="49" charset="-122"/>
              </a:rPr>
              <a:t>方案；</a:t>
            </a:r>
            <a:endParaRPr lang="en-US" altLang="zh-CN" sz="2000" dirty="0" smtClean="0">
              <a:latin typeface="黑体" panose="02010609060101010101" pitchFamily="49" charset="-122"/>
              <a:ea typeface="黑体" panose="02010609060101010101" pitchFamily="49" charset="-122"/>
            </a:endParaRPr>
          </a:p>
          <a:p>
            <a:pPr marL="0" indent="0">
              <a:buNone/>
            </a:pPr>
            <a:r>
              <a:rPr lang="zh-CN" altLang="en-US" sz="2000" dirty="0" smtClean="0">
                <a:latin typeface="黑体" panose="02010609060101010101" pitchFamily="49" charset="-122"/>
                <a:ea typeface="黑体" panose="02010609060101010101" pitchFamily="49" charset="-122"/>
              </a:rPr>
              <a:t>   （</a:t>
            </a:r>
            <a:r>
              <a:rPr lang="en-US" altLang="zh-CN" sz="2000" dirty="0" smtClean="0">
                <a:latin typeface="黑体" panose="02010609060101010101" pitchFamily="49" charset="-122"/>
                <a:ea typeface="黑体" panose="02010609060101010101" pitchFamily="49" charset="-122"/>
              </a:rPr>
              <a:t>2</a:t>
            </a:r>
            <a:r>
              <a:rPr lang="zh-CN" altLang="en-US" sz="2000" dirty="0" smtClean="0">
                <a:latin typeface="黑体" panose="02010609060101010101" pitchFamily="49" charset="-122"/>
                <a:ea typeface="黑体" panose="02010609060101010101" pitchFamily="49" charset="-122"/>
              </a:rPr>
              <a:t>）脑</a:t>
            </a:r>
            <a:r>
              <a:rPr lang="zh-CN" altLang="en-US" sz="2000" dirty="0">
                <a:latin typeface="黑体" panose="02010609060101010101" pitchFamily="49" charset="-122"/>
                <a:ea typeface="黑体" panose="02010609060101010101" pitchFamily="49" charset="-122"/>
              </a:rPr>
              <a:t>深部电刺激（</a:t>
            </a:r>
            <a:r>
              <a:rPr lang="en-US" altLang="zh-CN" sz="2000" dirty="0">
                <a:latin typeface="黑体" panose="02010609060101010101" pitchFamily="49" charset="-122"/>
                <a:ea typeface="黑体" panose="02010609060101010101" pitchFamily="49" charset="-122"/>
              </a:rPr>
              <a:t>DBS</a:t>
            </a:r>
            <a:r>
              <a:rPr lang="zh-CN" altLang="en-US" sz="2000" dirty="0">
                <a:latin typeface="黑体" panose="02010609060101010101" pitchFamily="49" charset="-122"/>
                <a:ea typeface="黑体" panose="02010609060101010101" pitchFamily="49" charset="-122"/>
              </a:rPr>
              <a:t>）：晚期</a:t>
            </a:r>
            <a:r>
              <a:rPr lang="en-US" altLang="zh-CN" sz="2000" dirty="0">
                <a:latin typeface="黑体" panose="02010609060101010101" pitchFamily="49" charset="-122"/>
                <a:ea typeface="黑体" panose="02010609060101010101" pitchFamily="49" charset="-122"/>
              </a:rPr>
              <a:t>PD</a:t>
            </a:r>
            <a:r>
              <a:rPr lang="zh-CN" altLang="en-US" sz="2000" dirty="0">
                <a:latin typeface="黑体" panose="02010609060101010101" pitchFamily="49" charset="-122"/>
                <a:ea typeface="黑体" panose="02010609060101010101" pitchFamily="49" charset="-122"/>
              </a:rPr>
              <a:t>患者应用</a:t>
            </a:r>
            <a:r>
              <a:rPr lang="en-US" altLang="zh-CN" sz="2000" dirty="0">
                <a:latin typeface="黑体" panose="02010609060101010101" pitchFamily="49" charset="-122"/>
                <a:ea typeface="黑体" panose="02010609060101010101" pitchFamily="49" charset="-122"/>
              </a:rPr>
              <a:t>DBS</a:t>
            </a:r>
            <a:r>
              <a:rPr lang="zh-CN" altLang="en-US" sz="2000" dirty="0">
                <a:latin typeface="黑体" panose="02010609060101010101" pitchFamily="49" charset="-122"/>
                <a:ea typeface="黑体" panose="02010609060101010101" pitchFamily="49" charset="-122"/>
              </a:rPr>
              <a:t>术可改善疼痛</a:t>
            </a:r>
            <a:r>
              <a:rPr lang="zh-CN" altLang="en-US" sz="2000" dirty="0" smtClean="0">
                <a:latin typeface="黑体" panose="02010609060101010101" pitchFamily="49" charset="-122"/>
                <a:ea typeface="黑体" panose="02010609060101010101" pitchFamily="49" charset="-122"/>
              </a:rPr>
              <a:t>症状；</a:t>
            </a:r>
            <a:endParaRPr lang="en-US" altLang="zh-CN" sz="2000" dirty="0" smtClean="0">
              <a:latin typeface="黑体" panose="02010609060101010101" pitchFamily="49" charset="-122"/>
              <a:ea typeface="黑体" panose="02010609060101010101" pitchFamily="49" charset="-122"/>
            </a:endParaRPr>
          </a:p>
          <a:p>
            <a:pPr marL="0" indent="0">
              <a:buNone/>
            </a:pPr>
            <a:r>
              <a:rPr lang="zh-CN" altLang="en-US" sz="2000" dirty="0" smtClean="0">
                <a:latin typeface="黑体" panose="02010609060101010101" pitchFamily="49" charset="-122"/>
                <a:ea typeface="黑体" panose="02010609060101010101" pitchFamily="49" charset="-122"/>
              </a:rPr>
              <a:t>   （</a:t>
            </a:r>
            <a:r>
              <a:rPr lang="en-US" altLang="zh-CN" sz="2000" dirty="0" smtClean="0">
                <a:latin typeface="黑体" panose="02010609060101010101" pitchFamily="49" charset="-122"/>
                <a:ea typeface="黑体" panose="02010609060101010101" pitchFamily="49" charset="-122"/>
              </a:rPr>
              <a:t>3</a:t>
            </a:r>
            <a:r>
              <a:rPr lang="zh-CN" altLang="en-US" sz="2000" dirty="0" smtClean="0">
                <a:latin typeface="黑体" panose="02010609060101010101" pitchFamily="49" charset="-122"/>
                <a:ea typeface="黑体" panose="02010609060101010101" pitchFamily="49" charset="-122"/>
              </a:rPr>
              <a:t>）镇痛药物：</a:t>
            </a:r>
            <a:r>
              <a:rPr lang="zh-CN" altLang="en-US" sz="2000" dirty="0">
                <a:latin typeface="黑体" panose="02010609060101010101" pitchFamily="49" charset="-122"/>
                <a:ea typeface="黑体" panose="02010609060101010101" pitchFamily="49" charset="-122"/>
              </a:rPr>
              <a:t>如非甾体类抗炎药、阿片类制剂。</a:t>
            </a:r>
          </a:p>
        </p:txBody>
      </p:sp>
    </p:spTree>
    <p:extLst>
      <p:ext uri="{BB962C8B-B14F-4D97-AF65-F5344CB8AC3E}">
        <p14:creationId xmlns:p14="http://schemas.microsoft.com/office/powerpoint/2010/main" val="7713997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00445" y="636302"/>
            <a:ext cx="8911687" cy="643858"/>
          </a:xfrm>
          <a:solidFill>
            <a:schemeClr val="tx2">
              <a:lumMod val="60000"/>
              <a:lumOff val="40000"/>
            </a:schemeClr>
          </a:solidFill>
        </p:spPr>
        <p:txBody>
          <a:bodyPr>
            <a:normAutofit/>
          </a:bodyPr>
          <a:lstStyle/>
          <a:p>
            <a:r>
              <a:rPr lang="zh-CN" altLang="en-US" dirty="0" smtClean="0">
                <a:latin typeface="黑体" panose="02010609060101010101" pitchFamily="49" charset="-122"/>
                <a:ea typeface="黑体" panose="02010609060101010101" pitchFamily="49" charset="-122"/>
              </a:rPr>
              <a:t>入睡困难及睡眠维持困难</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800445" y="1487424"/>
            <a:ext cx="9952643" cy="5157216"/>
          </a:xfrm>
        </p:spPr>
        <p:txBody>
          <a:bodyPr/>
          <a:lstStyle/>
          <a:p>
            <a:pPr>
              <a:lnSpc>
                <a:spcPct val="140000"/>
              </a:lnSpc>
              <a:buClr>
                <a:schemeClr val="tx1"/>
              </a:buClr>
              <a:buSzPct val="85000"/>
              <a:buFont typeface="Wingdings" panose="05000000000000000000" pitchFamily="2" charset="2"/>
              <a:buChar char="l"/>
            </a:pPr>
            <a:r>
              <a:rPr lang="zh-CN" altLang="en-US" sz="2000" dirty="0">
                <a:latin typeface="黑体" panose="02010609060101010101" pitchFamily="49" charset="-122"/>
                <a:ea typeface="黑体" panose="02010609060101010101" pitchFamily="49" charset="-122"/>
              </a:rPr>
              <a:t>与夜间</a:t>
            </a:r>
            <a:r>
              <a:rPr lang="en-US" altLang="zh-CN" sz="2000" dirty="0">
                <a:latin typeface="黑体" panose="02010609060101010101" pitchFamily="49" charset="-122"/>
                <a:ea typeface="黑体" panose="02010609060101010101" pitchFamily="49" charset="-122"/>
              </a:rPr>
              <a:t>PD</a:t>
            </a:r>
            <a:r>
              <a:rPr lang="zh-CN" altLang="en-US" sz="2000" dirty="0">
                <a:latin typeface="黑体" panose="02010609060101010101" pitchFamily="49" charset="-122"/>
                <a:ea typeface="黑体" panose="02010609060101010101" pitchFamily="49" charset="-122"/>
              </a:rPr>
              <a:t>症状有关：</a:t>
            </a:r>
          </a:p>
          <a:p>
            <a:pPr lvl="1">
              <a:lnSpc>
                <a:spcPct val="140000"/>
              </a:lnSpc>
              <a:buClr>
                <a:schemeClr val="tx1"/>
              </a:buClr>
              <a:buSzPct val="85000"/>
              <a:buFont typeface="Wingdings" panose="05000000000000000000" pitchFamily="2" charset="2"/>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加用左旋多巴控释片、</a:t>
            </a:r>
            <a:r>
              <a:rPr lang="en-US" altLang="zh-CN" sz="2000" dirty="0">
                <a:latin typeface="黑体" panose="02010609060101010101" pitchFamily="49" charset="-122"/>
                <a:ea typeface="黑体" panose="02010609060101010101" pitchFamily="49" charset="-122"/>
              </a:rPr>
              <a:t>DR</a:t>
            </a:r>
            <a:r>
              <a:rPr lang="zh-CN" altLang="en-US" sz="2000" dirty="0">
                <a:latin typeface="黑体" panose="02010609060101010101" pitchFamily="49" charset="-122"/>
                <a:ea typeface="黑体" panose="02010609060101010101" pitchFamily="49" charset="-122"/>
              </a:rPr>
              <a:t>激动剂或</a:t>
            </a:r>
            <a:r>
              <a:rPr lang="en-US" altLang="zh-CN" sz="2000" dirty="0">
                <a:latin typeface="黑体" panose="02010609060101010101" pitchFamily="49" charset="-122"/>
                <a:ea typeface="黑体" panose="02010609060101010101" pitchFamily="49" charset="-122"/>
              </a:rPr>
              <a:t>COMT</a:t>
            </a:r>
            <a:r>
              <a:rPr lang="zh-CN" altLang="en-US" sz="2000" dirty="0">
                <a:latin typeface="黑体" panose="02010609060101010101" pitchFamily="49" charset="-122"/>
                <a:ea typeface="黑体" panose="02010609060101010101" pitchFamily="49" charset="-122"/>
              </a:rPr>
              <a:t>抑制剂</a:t>
            </a:r>
          </a:p>
          <a:p>
            <a:pPr>
              <a:lnSpc>
                <a:spcPct val="140000"/>
              </a:lnSpc>
              <a:buClr>
                <a:schemeClr val="tx1"/>
              </a:buClr>
              <a:buSzPct val="85000"/>
              <a:buFont typeface="Wingdings" panose="05000000000000000000" pitchFamily="2" charset="2"/>
              <a:buChar char="l"/>
            </a:pPr>
            <a:r>
              <a:rPr lang="zh-CN" altLang="en-US" sz="2000" dirty="0">
                <a:latin typeface="黑体" panose="02010609060101010101" pitchFamily="49" charset="-122"/>
                <a:ea typeface="黑体" panose="02010609060101010101" pitchFamily="49" charset="-122"/>
              </a:rPr>
              <a:t>与异动症有关：</a:t>
            </a:r>
          </a:p>
          <a:p>
            <a:pPr lvl="1">
              <a:lnSpc>
                <a:spcPct val="140000"/>
              </a:lnSpc>
              <a:buClr>
                <a:schemeClr val="tx1"/>
              </a:buClr>
              <a:buSzPct val="85000"/>
              <a:buFont typeface="Wingdings" panose="05000000000000000000" pitchFamily="2" charset="2"/>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将睡前服用的抗</a:t>
            </a:r>
            <a:r>
              <a:rPr lang="en-US" altLang="zh-CN" sz="2000" dirty="0">
                <a:latin typeface="黑体" panose="02010609060101010101" pitchFamily="49" charset="-122"/>
                <a:ea typeface="黑体" panose="02010609060101010101" pitchFamily="49" charset="-122"/>
              </a:rPr>
              <a:t>PD</a:t>
            </a:r>
            <a:r>
              <a:rPr lang="zh-CN" altLang="en-US" sz="2000" dirty="0">
                <a:latin typeface="黑体" panose="02010609060101010101" pitchFamily="49" charset="-122"/>
                <a:ea typeface="黑体" panose="02010609060101010101" pitchFamily="49" charset="-122"/>
              </a:rPr>
              <a:t>药物减量</a:t>
            </a:r>
          </a:p>
          <a:p>
            <a:pPr>
              <a:lnSpc>
                <a:spcPct val="140000"/>
              </a:lnSpc>
              <a:buClr>
                <a:schemeClr val="tx1"/>
              </a:buClr>
              <a:buSzPct val="85000"/>
              <a:buFont typeface="Wingdings" panose="05000000000000000000" pitchFamily="2" charset="2"/>
              <a:buChar char="l"/>
            </a:pPr>
            <a:r>
              <a:rPr lang="zh-CN" altLang="en-US" sz="2000" dirty="0">
                <a:latin typeface="黑体" panose="02010609060101010101" pitchFamily="49" charset="-122"/>
                <a:ea typeface="黑体" panose="02010609060101010101" pitchFamily="49" charset="-122"/>
              </a:rPr>
              <a:t>调整服药时间：</a:t>
            </a:r>
          </a:p>
          <a:p>
            <a:pPr lvl="1">
              <a:lnSpc>
                <a:spcPct val="140000"/>
              </a:lnSpc>
              <a:buClr>
                <a:schemeClr val="tx1"/>
              </a:buClr>
              <a:buSzPct val="85000"/>
              <a:buFont typeface="Wingdings" panose="05000000000000000000" pitchFamily="2" charset="2"/>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司来吉兰早、中午服，金刚烷胺下午</a:t>
            </a:r>
            <a:r>
              <a:rPr lang="en-US" altLang="zh-CN" sz="2000" dirty="0">
                <a:latin typeface="黑体" panose="02010609060101010101" pitchFamily="49" charset="-122"/>
                <a:ea typeface="黑体" panose="02010609060101010101" pitchFamily="49" charset="-122"/>
              </a:rPr>
              <a:t>4</a:t>
            </a:r>
            <a:r>
              <a:rPr lang="zh-CN" altLang="en-US" sz="2000" dirty="0">
                <a:latin typeface="黑体" panose="02010609060101010101" pitchFamily="49" charset="-122"/>
                <a:ea typeface="黑体" panose="02010609060101010101" pitchFamily="49" charset="-122"/>
              </a:rPr>
              <a:t>点前服</a:t>
            </a:r>
          </a:p>
          <a:p>
            <a:pPr>
              <a:lnSpc>
                <a:spcPct val="140000"/>
              </a:lnSpc>
              <a:buClr>
                <a:schemeClr val="tx1"/>
              </a:buClr>
              <a:buSzPct val="85000"/>
              <a:buFont typeface="Wingdings" panose="05000000000000000000" pitchFamily="2" charset="2"/>
              <a:buChar char="l"/>
            </a:pPr>
            <a:r>
              <a:rPr lang="zh-CN" altLang="en-US" sz="2000" dirty="0">
                <a:latin typeface="黑体" panose="02010609060101010101" pitchFamily="49" charset="-122"/>
                <a:ea typeface="黑体" panose="02010609060101010101" pitchFamily="49" charset="-122"/>
              </a:rPr>
              <a:t>加用镇静催眠药</a:t>
            </a:r>
          </a:p>
          <a:p>
            <a:endParaRPr lang="zh-CN" altLang="en-US" dirty="0"/>
          </a:p>
        </p:txBody>
      </p:sp>
    </p:spTree>
    <p:extLst>
      <p:ext uri="{BB962C8B-B14F-4D97-AF65-F5344CB8AC3E}">
        <p14:creationId xmlns:p14="http://schemas.microsoft.com/office/powerpoint/2010/main" val="3906246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63869" y="636302"/>
            <a:ext cx="8911687" cy="656050"/>
          </a:xfrm>
          <a:solidFill>
            <a:schemeClr val="tx2">
              <a:lumMod val="60000"/>
              <a:lumOff val="40000"/>
            </a:schemeClr>
          </a:solidFill>
        </p:spPr>
        <p:txBody>
          <a:bodyPr>
            <a:normAutofit/>
          </a:bodyPr>
          <a:lstStyle/>
          <a:p>
            <a:r>
              <a:rPr lang="zh-CN" altLang="en-US" dirty="0" smtClean="0">
                <a:latin typeface="黑体" panose="02010609060101010101" pitchFamily="49" charset="-122"/>
                <a:ea typeface="黑体" panose="02010609060101010101" pitchFamily="49" charset="-122"/>
              </a:rPr>
              <a:t>快速动眼期睡眠行为障碍（</a:t>
            </a:r>
            <a:r>
              <a:rPr lang="en-US" altLang="zh-CN" dirty="0" smtClean="0">
                <a:latin typeface="黑体" panose="02010609060101010101" pitchFamily="49" charset="-122"/>
                <a:ea typeface="黑体" panose="02010609060101010101" pitchFamily="49" charset="-122"/>
              </a:rPr>
              <a:t>RBD</a:t>
            </a:r>
            <a:r>
              <a:rPr lang="zh-CN" altLang="en-US" dirty="0" smtClean="0">
                <a:latin typeface="黑体" panose="02010609060101010101" pitchFamily="49" charset="-122"/>
                <a:ea typeface="黑体" panose="02010609060101010101" pitchFamily="49" charset="-122"/>
              </a:rPr>
              <a:t>）</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463041" y="1560576"/>
            <a:ext cx="6791514" cy="5181600"/>
          </a:xfrm>
        </p:spPr>
        <p:txBody>
          <a:bodyPr/>
          <a:lstStyle/>
          <a:p>
            <a:r>
              <a:rPr lang="zh-CN" altLang="en-US" sz="2000" dirty="0" smtClean="0">
                <a:latin typeface="黑体" panose="02010609060101010101" pitchFamily="49" charset="-122"/>
                <a:ea typeface="黑体" panose="02010609060101010101" pitchFamily="49" charset="-122"/>
                <a:cs typeface="Arial" pitchFamily="34" charset="0"/>
              </a:rPr>
              <a:t>定义：患者</a:t>
            </a:r>
            <a:r>
              <a:rPr lang="zh-CN" altLang="en-US" sz="2000" dirty="0">
                <a:latin typeface="黑体" panose="02010609060101010101" pitchFamily="49" charset="-122"/>
                <a:ea typeface="黑体" panose="02010609060101010101" pitchFamily="49" charset="-122"/>
                <a:cs typeface="Arial" pitchFamily="34" charset="0"/>
              </a:rPr>
              <a:t>夜间出现生动的梦境，以令人不快的，恐惧或暴力性的恶梦居多，同时伴随复杂的言语及激烈，重复的肢体动作，患者异常的言语及肢体动作常与梦境内容高度</a:t>
            </a:r>
            <a:r>
              <a:rPr lang="zh-CN" altLang="en-US" sz="2000" dirty="0" smtClean="0">
                <a:latin typeface="黑体" panose="02010609060101010101" pitchFamily="49" charset="-122"/>
                <a:ea typeface="黑体" panose="02010609060101010101" pitchFamily="49" charset="-122"/>
                <a:cs typeface="Arial" pitchFamily="34" charset="0"/>
              </a:rPr>
              <a:t>一致；</a:t>
            </a:r>
            <a:endParaRPr lang="en-US" altLang="zh-CN" sz="2000" dirty="0" smtClean="0">
              <a:latin typeface="黑体" panose="02010609060101010101" pitchFamily="49" charset="-122"/>
              <a:ea typeface="黑体" panose="02010609060101010101" pitchFamily="49" charset="-122"/>
              <a:cs typeface="Arial" pitchFamily="34" charset="0"/>
            </a:endParaRPr>
          </a:p>
          <a:p>
            <a:r>
              <a:rPr lang="zh-CN" altLang="en-US" sz="2000" dirty="0">
                <a:latin typeface="黑体" panose="02010609060101010101" pitchFamily="49" charset="-122"/>
                <a:ea typeface="黑体" panose="02010609060101010101" pitchFamily="49" charset="-122"/>
              </a:rPr>
              <a:t>发生率：约为</a:t>
            </a:r>
            <a:r>
              <a:rPr lang="en-US" altLang="zh-CN" sz="2000" dirty="0">
                <a:latin typeface="黑体" panose="02010609060101010101" pitchFamily="49" charset="-122"/>
                <a:ea typeface="黑体" panose="02010609060101010101" pitchFamily="49" charset="-122"/>
              </a:rPr>
              <a:t>1/3</a:t>
            </a:r>
            <a:r>
              <a:rPr lang="zh-CN" altLang="en-US" sz="2000" dirty="0">
                <a:latin typeface="黑体" panose="02010609060101010101" pitchFamily="49" charset="-122"/>
                <a:ea typeface="黑体" panose="02010609060101010101" pitchFamily="49" charset="-122"/>
              </a:rPr>
              <a:t>，可先于运动症状</a:t>
            </a:r>
            <a:r>
              <a:rPr lang="zh-CN" altLang="en-US" sz="2000" dirty="0" smtClean="0">
                <a:latin typeface="黑体" panose="02010609060101010101" pitchFamily="49" charset="-122"/>
                <a:ea typeface="黑体" panose="02010609060101010101" pitchFamily="49" charset="-122"/>
              </a:rPr>
              <a:t>出现；</a:t>
            </a:r>
            <a:endParaRPr lang="en-US" altLang="zh-CN" sz="2000" dirty="0">
              <a:latin typeface="黑体" panose="02010609060101010101" pitchFamily="49" charset="-122"/>
              <a:ea typeface="黑体" panose="02010609060101010101" pitchFamily="49" charset="-122"/>
            </a:endParaRPr>
          </a:p>
          <a:p>
            <a:r>
              <a:rPr lang="zh-CN" altLang="en-US" sz="2000" dirty="0" smtClean="0">
                <a:latin typeface="黑体" panose="02010609060101010101" pitchFamily="49" charset="-122"/>
                <a:ea typeface="黑体" panose="02010609060101010101" pitchFamily="49" charset="-122"/>
              </a:rPr>
              <a:t>治疗：</a:t>
            </a:r>
            <a:endParaRPr lang="zh-CN" altLang="en-US" sz="2000" dirty="0">
              <a:latin typeface="黑体" panose="02010609060101010101" pitchFamily="49" charset="-122"/>
              <a:ea typeface="黑体" panose="02010609060101010101" pitchFamily="49" charset="-122"/>
            </a:endParaRPr>
          </a:p>
          <a:p>
            <a:pPr lvl="1">
              <a:lnSpc>
                <a:spcPct val="120000"/>
              </a:lnSpc>
              <a:buClr>
                <a:schemeClr val="tx1"/>
              </a:buClr>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停用三环类抗抑郁药</a:t>
            </a:r>
            <a:r>
              <a:rPr lang="zh-CN" altLang="en-US" sz="2000" dirty="0" smtClean="0">
                <a:latin typeface="黑体" panose="02010609060101010101" pitchFamily="49" charset="-122"/>
                <a:ea typeface="黑体" panose="02010609060101010101" pitchFamily="49" charset="-122"/>
              </a:rPr>
              <a:t>和司来吉兰</a:t>
            </a:r>
            <a:endParaRPr lang="zh-CN" altLang="en-US" sz="2000" dirty="0">
              <a:latin typeface="黑体" panose="02010609060101010101" pitchFamily="49" charset="-122"/>
              <a:ea typeface="黑体" panose="02010609060101010101" pitchFamily="49" charset="-122"/>
            </a:endParaRPr>
          </a:p>
          <a:p>
            <a:pPr lvl="1">
              <a:lnSpc>
                <a:spcPct val="120000"/>
              </a:lnSpc>
              <a:buClr>
                <a:schemeClr val="tx1"/>
              </a:buClr>
              <a:buFontTx/>
              <a:buNone/>
            </a:pPr>
            <a:r>
              <a:rPr lang="en-US" altLang="zh-CN" sz="2000" dirty="0">
                <a:latin typeface="黑体" panose="02010609060101010101" pitchFamily="49" charset="-122"/>
                <a:ea typeface="黑体" panose="02010609060101010101" pitchFamily="49" charset="-122"/>
              </a:rPr>
              <a:t>——</a:t>
            </a:r>
            <a:r>
              <a:rPr lang="zh-CN" altLang="en-US" sz="2000" dirty="0">
                <a:solidFill>
                  <a:srgbClr val="FF0000"/>
                </a:solidFill>
                <a:latin typeface="黑体" panose="02010609060101010101" pitchFamily="49" charset="-122"/>
                <a:ea typeface="黑体" panose="02010609060101010101" pitchFamily="49" charset="-122"/>
              </a:rPr>
              <a:t>氯硝西泮</a:t>
            </a:r>
            <a:r>
              <a:rPr lang="zh-CN" altLang="en-US" sz="2000" dirty="0">
                <a:latin typeface="黑体" panose="02010609060101010101" pitchFamily="49" charset="-122"/>
                <a:ea typeface="黑体" panose="02010609060101010101" pitchFamily="49" charset="-122"/>
              </a:rPr>
              <a:t>可能是控制</a:t>
            </a:r>
            <a:r>
              <a:rPr lang="en-US" altLang="zh-CN" sz="2000" dirty="0">
                <a:latin typeface="黑体" panose="02010609060101010101" pitchFamily="49" charset="-122"/>
                <a:ea typeface="黑体" panose="02010609060101010101" pitchFamily="49" charset="-122"/>
              </a:rPr>
              <a:t>RBD</a:t>
            </a:r>
            <a:r>
              <a:rPr lang="zh-CN" altLang="en-US" sz="2000" dirty="0">
                <a:latin typeface="黑体" panose="02010609060101010101" pitchFamily="49" charset="-122"/>
                <a:ea typeface="黑体" panose="02010609060101010101" pitchFamily="49" charset="-122"/>
              </a:rPr>
              <a:t>最有效的药物</a:t>
            </a:r>
          </a:p>
          <a:p>
            <a:pPr lvl="1">
              <a:lnSpc>
                <a:spcPct val="120000"/>
              </a:lnSpc>
              <a:buClr>
                <a:schemeClr val="tx1"/>
              </a:buClr>
              <a:buFontTx/>
              <a:buNone/>
            </a:pPr>
            <a:r>
              <a:rPr lang="zh-CN" altLang="en-US" sz="2000" dirty="0">
                <a:latin typeface="黑体" panose="02010609060101010101" pitchFamily="49" charset="-122"/>
                <a:ea typeface="黑体" panose="02010609060101010101" pitchFamily="49" charset="-122"/>
              </a:rPr>
              <a:t>       </a:t>
            </a: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睡前</a:t>
            </a:r>
            <a:r>
              <a:rPr lang="en-US" altLang="zh-CN" sz="2000" dirty="0">
                <a:latin typeface="黑体" panose="02010609060101010101" pitchFamily="49" charset="-122"/>
                <a:ea typeface="黑体" panose="02010609060101010101" pitchFamily="49" charset="-122"/>
              </a:rPr>
              <a:t>0.25-1.0mg)</a:t>
            </a:r>
          </a:p>
          <a:p>
            <a:pPr lvl="1">
              <a:lnSpc>
                <a:spcPct val="120000"/>
              </a:lnSpc>
              <a:buClr>
                <a:schemeClr val="tx1"/>
              </a:buClr>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褪黑素</a:t>
            </a: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睡前</a:t>
            </a:r>
            <a:r>
              <a:rPr lang="en-US" altLang="zh-CN" sz="2000" dirty="0">
                <a:latin typeface="黑体" panose="02010609060101010101" pitchFamily="49" charset="-122"/>
                <a:ea typeface="黑体" panose="02010609060101010101" pitchFamily="49" charset="-122"/>
              </a:rPr>
              <a:t>3-12 mg)</a:t>
            </a:r>
          </a:p>
          <a:p>
            <a:pPr lvl="1">
              <a:lnSpc>
                <a:spcPct val="120000"/>
              </a:lnSpc>
              <a:buClr>
                <a:schemeClr val="tx1"/>
              </a:buClr>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左旋多巴和多巴胺受体激动剂可能有效</a:t>
            </a:r>
          </a:p>
          <a:p>
            <a:endParaRPr lang="zh-CN" altLang="en-US" b="1" dirty="0">
              <a:latin typeface="宋体" panose="02010600030101010101" pitchFamily="2" charset="-122"/>
            </a:endParaRPr>
          </a:p>
          <a:p>
            <a:endParaRPr lang="zh-CN" altLang="en-US" dirty="0"/>
          </a:p>
        </p:txBody>
      </p:sp>
      <p:pic>
        <p:nvPicPr>
          <p:cNvPr id="4" name="内容占位符 3" descr="RBD图片.jpg"/>
          <p:cNvPicPr>
            <a:picLocks noChangeAspect="1"/>
          </p:cNvPicPr>
          <p:nvPr/>
        </p:nvPicPr>
        <p:blipFill>
          <a:blip r:embed="rId2"/>
          <a:srcRect/>
          <a:stretch>
            <a:fillRect/>
          </a:stretch>
        </p:blipFill>
        <p:spPr>
          <a:xfrm>
            <a:off x="8254555" y="1292352"/>
            <a:ext cx="3908425" cy="4525962"/>
          </a:xfrm>
          <a:prstGeom prst="rect">
            <a:avLst/>
          </a:prstGeom>
        </p:spPr>
      </p:pic>
    </p:spTree>
    <p:extLst>
      <p:ext uri="{BB962C8B-B14F-4D97-AF65-F5344CB8AC3E}">
        <p14:creationId xmlns:p14="http://schemas.microsoft.com/office/powerpoint/2010/main" val="2493167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00445" y="636302"/>
            <a:ext cx="8911687" cy="680434"/>
          </a:xfrm>
          <a:solidFill>
            <a:schemeClr val="tx2">
              <a:lumMod val="60000"/>
              <a:lumOff val="40000"/>
            </a:schemeClr>
          </a:solidFill>
        </p:spPr>
        <p:txBody>
          <a:bodyPr>
            <a:normAutofit/>
          </a:bodyPr>
          <a:lstStyle/>
          <a:p>
            <a:r>
              <a:rPr lang="zh-CN" altLang="en-US" dirty="0" smtClean="0">
                <a:latin typeface="黑体" panose="02010609060101010101" pitchFamily="49" charset="-122"/>
                <a:ea typeface="黑体" panose="02010609060101010101" pitchFamily="49" charset="-122"/>
              </a:rPr>
              <a:t>不安腿综合症</a:t>
            </a:r>
            <a:r>
              <a:rPr lang="en-US" altLang="zh-CN" dirty="0" smtClean="0">
                <a:latin typeface="黑体" panose="02010609060101010101" pitchFamily="49" charset="-122"/>
                <a:ea typeface="黑体" panose="02010609060101010101" pitchFamily="49" charset="-122"/>
              </a:rPr>
              <a:t>(RLS</a:t>
            </a:r>
            <a:r>
              <a:rPr lang="zh-CN" altLang="en-US" dirty="0" smtClean="0">
                <a:latin typeface="黑体" panose="02010609060101010101" pitchFamily="49" charset="-122"/>
                <a:ea typeface="黑体" panose="02010609060101010101" pitchFamily="49" charset="-122"/>
              </a:rPr>
              <a:t>）</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800445" y="1524000"/>
            <a:ext cx="9704167" cy="5145024"/>
          </a:xfrm>
        </p:spPr>
        <p:txBody>
          <a:bodyPr>
            <a:normAutofit/>
          </a:bodyPr>
          <a:lstStyle/>
          <a:p>
            <a:pPr>
              <a:lnSpc>
                <a:spcPct val="120000"/>
              </a:lnSpc>
              <a:buClr>
                <a:schemeClr val="tx1"/>
              </a:buClr>
              <a:buSzPct val="85000"/>
              <a:buFont typeface="Wingdings" panose="05000000000000000000" pitchFamily="2" charset="2"/>
              <a:buChar char="l"/>
            </a:pPr>
            <a:r>
              <a:rPr lang="zh-CN" altLang="en-US" sz="2000" dirty="0">
                <a:latin typeface="黑体" panose="02010609060101010101" pitchFamily="49" charset="-122"/>
                <a:ea typeface="黑体" panose="02010609060101010101" pitchFamily="49" charset="-122"/>
              </a:rPr>
              <a:t>发生率：</a:t>
            </a:r>
            <a:r>
              <a:rPr lang="en-US" altLang="zh-CN" sz="2000" dirty="0">
                <a:latin typeface="黑体" panose="02010609060101010101" pitchFamily="49" charset="-122"/>
                <a:ea typeface="黑体" panose="02010609060101010101" pitchFamily="49" charset="-122"/>
              </a:rPr>
              <a:t>PD</a:t>
            </a:r>
            <a:r>
              <a:rPr lang="zh-CN" altLang="en-US" sz="2000" dirty="0">
                <a:latin typeface="黑体" panose="02010609060101010101" pitchFamily="49" charset="-122"/>
                <a:ea typeface="黑体" panose="02010609060101010101" pitchFamily="49" charset="-122"/>
              </a:rPr>
              <a:t>患者约为正常人的两倍</a:t>
            </a:r>
          </a:p>
          <a:p>
            <a:pPr>
              <a:lnSpc>
                <a:spcPct val="120000"/>
              </a:lnSpc>
              <a:buClr>
                <a:schemeClr val="tx1"/>
              </a:buClr>
              <a:buSzPct val="85000"/>
              <a:buFont typeface="Wingdings" panose="05000000000000000000" pitchFamily="2" charset="2"/>
              <a:buChar char="l"/>
            </a:pPr>
            <a:r>
              <a:rPr lang="zh-CN" altLang="en-US" sz="2000" dirty="0">
                <a:latin typeface="黑体" panose="02010609060101010101" pitchFamily="49" charset="-122"/>
                <a:ea typeface="黑体" panose="02010609060101010101" pitchFamily="49" charset="-122"/>
              </a:rPr>
              <a:t>临床</a:t>
            </a:r>
            <a:r>
              <a:rPr lang="zh-CN" altLang="en-US" sz="2000" dirty="0" smtClean="0">
                <a:latin typeface="黑体" panose="02010609060101010101" pitchFamily="49" charset="-122"/>
                <a:ea typeface="黑体" panose="02010609060101010101" pitchFamily="49" charset="-122"/>
              </a:rPr>
              <a:t>特点：</a:t>
            </a:r>
            <a:endParaRPr lang="zh-CN" altLang="en-US" sz="2000" dirty="0">
              <a:latin typeface="黑体" panose="02010609060101010101" pitchFamily="49" charset="-122"/>
              <a:ea typeface="黑体" panose="02010609060101010101" pitchFamily="49" charset="-122"/>
            </a:endParaRPr>
          </a:p>
          <a:p>
            <a:pPr lvl="1">
              <a:lnSpc>
                <a:spcPct val="120000"/>
              </a:lnSpc>
              <a:buClr>
                <a:schemeClr val="tx1"/>
              </a:buClr>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强烈的活动下肢的冲动、下肢不适感</a:t>
            </a:r>
          </a:p>
          <a:p>
            <a:pPr lvl="1">
              <a:lnSpc>
                <a:spcPct val="120000"/>
              </a:lnSpc>
              <a:buClr>
                <a:schemeClr val="tx1"/>
              </a:buClr>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休息或静止状态下症状加重</a:t>
            </a:r>
          </a:p>
          <a:p>
            <a:pPr lvl="1">
              <a:lnSpc>
                <a:spcPct val="120000"/>
              </a:lnSpc>
              <a:buClr>
                <a:schemeClr val="tx1"/>
              </a:buClr>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活动后症状缓解</a:t>
            </a:r>
          </a:p>
          <a:p>
            <a:pPr lvl="1">
              <a:lnSpc>
                <a:spcPct val="120000"/>
              </a:lnSpc>
              <a:buClr>
                <a:schemeClr val="tx1"/>
              </a:buClr>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夜间症状加重</a:t>
            </a:r>
          </a:p>
          <a:p>
            <a:pPr>
              <a:lnSpc>
                <a:spcPct val="120000"/>
              </a:lnSpc>
              <a:buClr>
                <a:schemeClr val="tx1"/>
              </a:buClr>
              <a:buSzPct val="85000"/>
              <a:buFont typeface="Wingdings" panose="05000000000000000000" pitchFamily="2" charset="2"/>
              <a:buChar char="l"/>
            </a:pPr>
            <a:r>
              <a:rPr lang="zh-CN" altLang="en-US" sz="2000" dirty="0">
                <a:latin typeface="黑体" panose="02010609060101010101" pitchFamily="49" charset="-122"/>
                <a:ea typeface="黑体" panose="02010609060101010101" pitchFamily="49" charset="-122"/>
              </a:rPr>
              <a:t>评价标准：</a:t>
            </a:r>
            <a:r>
              <a:rPr lang="en-US" altLang="zh-CN" sz="2000" dirty="0">
                <a:latin typeface="黑体" panose="02010609060101010101" pitchFamily="49" charset="-122"/>
                <a:ea typeface="黑体" panose="02010609060101010101" pitchFamily="49" charset="-122"/>
              </a:rPr>
              <a:t>RLS</a:t>
            </a:r>
            <a:r>
              <a:rPr lang="zh-CN" altLang="en-US" sz="2000" dirty="0">
                <a:latin typeface="黑体" panose="02010609060101010101" pitchFamily="49" charset="-122"/>
                <a:ea typeface="黑体" panose="02010609060101010101" pitchFamily="49" charset="-122"/>
              </a:rPr>
              <a:t>严重程度评分</a:t>
            </a:r>
            <a:r>
              <a:rPr lang="en-US" altLang="zh-CN" sz="2000" dirty="0">
                <a:latin typeface="黑体" panose="02010609060101010101" pitchFamily="49" charset="-122"/>
                <a:ea typeface="黑体" panose="02010609060101010101" pitchFamily="49" charset="-122"/>
              </a:rPr>
              <a:t>(IRLS)</a:t>
            </a:r>
          </a:p>
          <a:p>
            <a:pPr>
              <a:lnSpc>
                <a:spcPct val="120000"/>
              </a:lnSpc>
              <a:buClr>
                <a:schemeClr val="tx1"/>
              </a:buClr>
              <a:buSzPct val="85000"/>
              <a:buFont typeface="Wingdings" panose="05000000000000000000" pitchFamily="2" charset="2"/>
              <a:buChar char="l"/>
            </a:pPr>
            <a:r>
              <a:rPr lang="zh-CN" altLang="en-US" sz="2000" dirty="0" smtClean="0">
                <a:latin typeface="黑体" panose="02010609060101010101" pitchFamily="49" charset="-122"/>
                <a:ea typeface="黑体" panose="02010609060101010101" pitchFamily="49" charset="-122"/>
              </a:rPr>
              <a:t>治疗：</a:t>
            </a:r>
            <a:endParaRPr lang="zh-CN" altLang="en-US" sz="2000" dirty="0">
              <a:latin typeface="黑体" panose="02010609060101010101" pitchFamily="49" charset="-122"/>
              <a:ea typeface="黑体" panose="02010609060101010101" pitchFamily="49" charset="-122"/>
            </a:endParaRPr>
          </a:p>
          <a:p>
            <a:pPr lvl="1">
              <a:lnSpc>
                <a:spcPct val="120000"/>
              </a:lnSpc>
              <a:buClr>
                <a:schemeClr val="tx1"/>
              </a:buClr>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首选多巴胺受体激动剂或左旋多巴</a:t>
            </a:r>
          </a:p>
          <a:p>
            <a:pPr lvl="1">
              <a:lnSpc>
                <a:spcPct val="120000"/>
              </a:lnSpc>
              <a:buClr>
                <a:schemeClr val="tx1"/>
              </a:buClr>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次选加巴喷丁</a:t>
            </a:r>
            <a:r>
              <a:rPr lang="zh-CN" altLang="en-US" sz="2000" dirty="0" smtClean="0">
                <a:latin typeface="黑体" panose="02010609060101010101" pitchFamily="49" charset="-122"/>
                <a:ea typeface="黑体" panose="02010609060101010101" pitchFamily="49" charset="-122"/>
              </a:rPr>
              <a:t>、阿片</a:t>
            </a:r>
            <a:r>
              <a:rPr lang="zh-CN" altLang="en-US" sz="2000" dirty="0">
                <a:latin typeface="黑体" panose="02010609060101010101" pitchFamily="49" charset="-122"/>
                <a:ea typeface="黑体" panose="02010609060101010101" pitchFamily="49" charset="-122"/>
              </a:rPr>
              <a:t>类药物、氯硝西泮</a:t>
            </a:r>
          </a:p>
          <a:p>
            <a:endParaRPr lang="zh-CN" altLang="en-US" dirty="0"/>
          </a:p>
        </p:txBody>
      </p:sp>
    </p:spTree>
    <p:extLst>
      <p:ext uri="{BB962C8B-B14F-4D97-AF65-F5344CB8AC3E}">
        <p14:creationId xmlns:p14="http://schemas.microsoft.com/office/powerpoint/2010/main" val="3445322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39485" y="624110"/>
            <a:ext cx="8911687" cy="680434"/>
          </a:xfrm>
          <a:solidFill>
            <a:schemeClr val="tx2">
              <a:lumMod val="60000"/>
              <a:lumOff val="40000"/>
            </a:schemeClr>
          </a:solidFill>
        </p:spPr>
        <p:txBody>
          <a:bodyPr/>
          <a:lstStyle/>
          <a:p>
            <a:r>
              <a:rPr lang="zh-CN" altLang="en-US" dirty="0" smtClean="0">
                <a:latin typeface="黑体" panose="02010609060101010101" pitchFamily="49" charset="-122"/>
                <a:ea typeface="黑体" panose="02010609060101010101" pitchFamily="49" charset="-122"/>
              </a:rPr>
              <a:t>白日过度嗜睡</a:t>
            </a:r>
            <a:r>
              <a:rPr lang="zh-CN" altLang="en-US" dirty="0">
                <a:latin typeface="黑体" panose="02010609060101010101" pitchFamily="49" charset="-122"/>
                <a:ea typeface="黑体" panose="02010609060101010101" pitchFamily="49" charset="-122"/>
              </a:rPr>
              <a:t>（</a:t>
            </a:r>
            <a:r>
              <a:rPr lang="en-US" altLang="zh-CN" dirty="0" smtClean="0">
                <a:latin typeface="黑体" panose="02010609060101010101" pitchFamily="49" charset="-122"/>
                <a:ea typeface="黑体" panose="02010609060101010101" pitchFamily="49" charset="-122"/>
              </a:rPr>
              <a:t>EDS</a:t>
            </a:r>
            <a:r>
              <a:rPr lang="zh-CN" altLang="en-US" dirty="0" smtClean="0">
                <a:latin typeface="黑体" panose="02010609060101010101" pitchFamily="49" charset="-122"/>
                <a:ea typeface="黑体" panose="02010609060101010101" pitchFamily="49" charset="-122"/>
              </a:rPr>
              <a:t>）</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739485" y="1548384"/>
            <a:ext cx="9367427" cy="5193792"/>
          </a:xfrm>
        </p:spPr>
        <p:txBody>
          <a:bodyPr/>
          <a:lstStyle/>
          <a:p>
            <a:pPr>
              <a:lnSpc>
                <a:spcPct val="115000"/>
              </a:lnSpc>
              <a:buClr>
                <a:schemeClr val="tx1"/>
              </a:buClr>
              <a:buSzPct val="85000"/>
              <a:buFont typeface="Wingdings" panose="05000000000000000000" pitchFamily="2" charset="2"/>
              <a:buChar char="l"/>
            </a:pPr>
            <a:r>
              <a:rPr lang="zh-CN" altLang="en-US" sz="2000" dirty="0">
                <a:latin typeface="黑体" panose="02010609060101010101" pitchFamily="49" charset="-122"/>
                <a:ea typeface="黑体" panose="02010609060101010101" pitchFamily="49" charset="-122"/>
              </a:rPr>
              <a:t>发生机制：</a:t>
            </a:r>
          </a:p>
          <a:p>
            <a:pPr lvl="1">
              <a:lnSpc>
                <a:spcPct val="115000"/>
              </a:lnSpc>
              <a:buClr>
                <a:schemeClr val="tx1"/>
              </a:buClr>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部分是夜间失眠的补偿</a:t>
            </a:r>
          </a:p>
          <a:p>
            <a:pPr lvl="1">
              <a:lnSpc>
                <a:spcPct val="115000"/>
              </a:lnSpc>
              <a:buClr>
                <a:schemeClr val="tx1"/>
              </a:buClr>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部分与药物有关</a:t>
            </a:r>
          </a:p>
          <a:p>
            <a:pPr lvl="1">
              <a:lnSpc>
                <a:spcPct val="115000"/>
              </a:lnSpc>
              <a:buClr>
                <a:schemeClr val="tx1"/>
              </a:buClr>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部分与抑郁和认知功能障碍有关</a:t>
            </a:r>
          </a:p>
          <a:p>
            <a:pPr>
              <a:lnSpc>
                <a:spcPct val="115000"/>
              </a:lnSpc>
              <a:buClr>
                <a:schemeClr val="tx1"/>
              </a:buClr>
              <a:buSzPct val="85000"/>
              <a:buFont typeface="Wingdings" panose="05000000000000000000" pitchFamily="2" charset="2"/>
              <a:buChar char="l"/>
            </a:pPr>
            <a:r>
              <a:rPr lang="zh-CN" altLang="en-US" sz="2000" dirty="0">
                <a:latin typeface="黑体" panose="02010609060101010101" pitchFamily="49" charset="-122"/>
                <a:ea typeface="黑体" panose="02010609060101010101" pitchFamily="49" charset="-122"/>
              </a:rPr>
              <a:t>严重程度评定：</a:t>
            </a:r>
            <a:r>
              <a:rPr lang="en-US" altLang="zh-CN" sz="2000" dirty="0">
                <a:latin typeface="黑体" panose="02010609060101010101" pitchFamily="49" charset="-122"/>
                <a:ea typeface="黑体" panose="02010609060101010101" pitchFamily="49" charset="-122"/>
              </a:rPr>
              <a:t>Epworth </a:t>
            </a:r>
            <a:r>
              <a:rPr lang="zh-CN" altLang="en-US" sz="2000" dirty="0">
                <a:latin typeface="黑体" panose="02010609060101010101" pitchFamily="49" charset="-122"/>
                <a:ea typeface="黑体" panose="02010609060101010101" pitchFamily="49" charset="-122"/>
              </a:rPr>
              <a:t>睡眠量表</a:t>
            </a:r>
            <a:r>
              <a:rPr lang="en-US" altLang="zh-CN" sz="2000" dirty="0">
                <a:latin typeface="黑体" panose="02010609060101010101" pitchFamily="49" charset="-122"/>
                <a:ea typeface="黑体" panose="02010609060101010101" pitchFamily="49" charset="-122"/>
              </a:rPr>
              <a:t>(≥10</a:t>
            </a:r>
            <a:r>
              <a:rPr lang="zh-CN" altLang="en-US" sz="2000" dirty="0">
                <a:latin typeface="黑体" panose="02010609060101010101" pitchFamily="49" charset="-122"/>
                <a:ea typeface="黑体" panose="02010609060101010101" pitchFamily="49" charset="-122"/>
              </a:rPr>
              <a:t>分提示</a:t>
            </a:r>
            <a:r>
              <a:rPr lang="en-US" altLang="zh-CN" sz="2000" dirty="0">
                <a:latin typeface="黑体" panose="02010609060101010101" pitchFamily="49" charset="-122"/>
                <a:ea typeface="黑体" panose="02010609060101010101" pitchFamily="49" charset="-122"/>
              </a:rPr>
              <a:t>EDS)</a:t>
            </a:r>
          </a:p>
          <a:p>
            <a:pPr>
              <a:lnSpc>
                <a:spcPct val="115000"/>
              </a:lnSpc>
              <a:buClr>
                <a:schemeClr val="tx1"/>
              </a:buClr>
              <a:buSzPct val="85000"/>
              <a:buFont typeface="Wingdings" panose="05000000000000000000" pitchFamily="2" charset="2"/>
              <a:buChar char="l"/>
            </a:pPr>
            <a:r>
              <a:rPr lang="zh-CN" altLang="en-US" sz="2000" dirty="0">
                <a:latin typeface="黑体" panose="02010609060101010101" pitchFamily="49" charset="-122"/>
                <a:ea typeface="黑体" panose="02010609060101010101" pitchFamily="49" charset="-122"/>
              </a:rPr>
              <a:t>治疗：</a:t>
            </a:r>
          </a:p>
          <a:p>
            <a:pPr lvl="1">
              <a:lnSpc>
                <a:spcPct val="115000"/>
              </a:lnSpc>
              <a:buClr>
                <a:schemeClr val="tx1"/>
              </a:buClr>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停用对睡眠有影响的药物</a:t>
            </a:r>
          </a:p>
          <a:p>
            <a:pPr lvl="1">
              <a:lnSpc>
                <a:spcPct val="115000"/>
              </a:lnSpc>
              <a:buClr>
                <a:schemeClr val="tx1"/>
              </a:buClr>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鼓励患者增加活动</a:t>
            </a:r>
          </a:p>
          <a:p>
            <a:pPr lvl="1">
              <a:lnSpc>
                <a:spcPct val="115000"/>
              </a:lnSpc>
              <a:buClr>
                <a:schemeClr val="tx1"/>
              </a:buClr>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养成良好的睡眠卫生习惯</a:t>
            </a:r>
          </a:p>
          <a:p>
            <a:pPr lvl="1">
              <a:lnSpc>
                <a:spcPct val="115000"/>
              </a:lnSpc>
              <a:buClr>
                <a:schemeClr val="tx1"/>
              </a:buClr>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应用莫达非尼</a:t>
            </a:r>
          </a:p>
          <a:p>
            <a:endParaRPr lang="zh-CN" altLang="en-US" dirty="0"/>
          </a:p>
        </p:txBody>
      </p:sp>
    </p:spTree>
    <p:extLst>
      <p:ext uri="{BB962C8B-B14F-4D97-AF65-F5344CB8AC3E}">
        <p14:creationId xmlns:p14="http://schemas.microsoft.com/office/powerpoint/2010/main" val="192150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49213" y="599726"/>
            <a:ext cx="8911687" cy="643858"/>
          </a:xfrm>
          <a:solidFill>
            <a:schemeClr val="tx2">
              <a:lumMod val="60000"/>
              <a:lumOff val="40000"/>
            </a:schemeClr>
          </a:solidFill>
        </p:spPr>
        <p:txBody>
          <a:bodyPr>
            <a:normAutofit/>
          </a:bodyPr>
          <a:lstStyle/>
          <a:p>
            <a:r>
              <a:rPr lang="zh-CN" altLang="en-US" dirty="0" smtClean="0">
                <a:latin typeface="黑体" panose="02010609060101010101" pitchFamily="49" charset="-122"/>
                <a:ea typeface="黑体" panose="02010609060101010101" pitchFamily="49" charset="-122"/>
              </a:rPr>
              <a:t>抑郁</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849213" y="1499616"/>
            <a:ext cx="9655399" cy="5132832"/>
          </a:xfrm>
        </p:spPr>
        <p:txBody>
          <a:bodyPr/>
          <a:lstStyle/>
          <a:p>
            <a:pPr marL="342900" lvl="1" indent="-342900"/>
            <a:r>
              <a:rPr lang="zh-CN" altLang="en-US" sz="2000" dirty="0">
                <a:latin typeface="黑体" panose="02010609060101010101" pitchFamily="49" charset="-122"/>
                <a:ea typeface="黑体" panose="02010609060101010101" pitchFamily="49" charset="-122"/>
              </a:rPr>
              <a:t>大约</a:t>
            </a:r>
            <a:r>
              <a:rPr lang="en-US" altLang="zh-CN" sz="2000" dirty="0">
                <a:solidFill>
                  <a:srgbClr val="FF33CC"/>
                </a:solidFill>
                <a:effectLst>
                  <a:outerShdw blurRad="38100" dist="38100" dir="2700000" algn="tl">
                    <a:srgbClr val="C0C0C0"/>
                  </a:outerShdw>
                </a:effectLst>
                <a:latin typeface="黑体" panose="02010609060101010101" pitchFamily="49" charset="-122"/>
                <a:ea typeface="黑体" panose="02010609060101010101" pitchFamily="49" charset="-122"/>
              </a:rPr>
              <a:t>40%</a:t>
            </a:r>
            <a:r>
              <a:rPr lang="zh-CN" altLang="en-US" sz="2000" dirty="0">
                <a:latin typeface="黑体" panose="02010609060101010101" pitchFamily="49" charset="-122"/>
                <a:ea typeface="黑体" panose="02010609060101010101" pitchFamily="49" charset="-122"/>
              </a:rPr>
              <a:t>帕金森病在病程中有</a:t>
            </a:r>
            <a:r>
              <a:rPr lang="zh-CN" altLang="en-US" sz="2000" dirty="0" smtClean="0">
                <a:latin typeface="黑体" panose="02010609060101010101" pitchFamily="49" charset="-122"/>
                <a:ea typeface="黑体" panose="02010609060101010101" pitchFamily="49" charset="-122"/>
              </a:rPr>
              <a:t>抑郁；</a:t>
            </a:r>
            <a:endParaRPr lang="zh-CN" altLang="en-US" sz="2000" dirty="0">
              <a:latin typeface="黑体" panose="02010609060101010101" pitchFamily="49" charset="-122"/>
              <a:ea typeface="黑体" panose="02010609060101010101" pitchFamily="49" charset="-122"/>
            </a:endParaRPr>
          </a:p>
          <a:p>
            <a:pPr marL="342900" lvl="1" indent="-342900"/>
            <a:r>
              <a:rPr lang="en-US" altLang="zh-CN" sz="2000" dirty="0">
                <a:latin typeface="黑体" panose="02010609060101010101" pitchFamily="49" charset="-122"/>
                <a:ea typeface="黑体" panose="02010609060101010101" pitchFamily="49" charset="-122"/>
              </a:rPr>
              <a:t>5%</a:t>
            </a:r>
            <a:r>
              <a:rPr lang="zh-CN" altLang="en-US" sz="2000" dirty="0">
                <a:latin typeface="黑体" panose="02010609060101010101" pitchFamily="49" charset="-122"/>
                <a:ea typeface="黑体" panose="02010609060101010101" pitchFamily="49" charset="-122"/>
              </a:rPr>
              <a:t>的抑郁症状发生在帕金森病运动症状出现前或运动症状出现的一年之内</a:t>
            </a:r>
            <a:r>
              <a:rPr lang="zh-CN" altLang="en-US" sz="2000" dirty="0" smtClean="0">
                <a:latin typeface="黑体" panose="02010609060101010101" pitchFamily="49" charset="-122"/>
                <a:ea typeface="黑体" panose="02010609060101010101" pitchFamily="49" charset="-122"/>
              </a:rPr>
              <a:t>；</a:t>
            </a:r>
            <a:endParaRPr lang="en-US" altLang="zh-CN" sz="2000" dirty="0" smtClean="0">
              <a:latin typeface="黑体" panose="02010609060101010101" pitchFamily="49" charset="-122"/>
              <a:ea typeface="黑体" panose="02010609060101010101" pitchFamily="49" charset="-122"/>
            </a:endParaRPr>
          </a:p>
          <a:p>
            <a:pPr marL="342900" lvl="1" indent="-342900"/>
            <a:r>
              <a:rPr lang="zh-CN" altLang="en-GB" sz="2000" dirty="0" smtClean="0">
                <a:latin typeface="黑体" panose="02010609060101010101" pitchFamily="49" charset="-122"/>
                <a:ea typeface="黑体" panose="02010609060101010101" pitchFamily="49" charset="-122"/>
              </a:rPr>
              <a:t>年纪</a:t>
            </a:r>
            <a:r>
              <a:rPr lang="zh-CN" altLang="en-GB" sz="2000" dirty="0">
                <a:latin typeface="黑体" panose="02010609060101010101" pitchFamily="49" charset="-122"/>
                <a:ea typeface="黑体" panose="02010609060101010101" pitchFamily="49" charset="-122"/>
              </a:rPr>
              <a:t>轻，疾病严重，病程长的</a:t>
            </a:r>
            <a:r>
              <a:rPr lang="en-GB" altLang="zh-CN" sz="2000" dirty="0">
                <a:latin typeface="黑体" panose="02010609060101010101" pitchFamily="49" charset="-122"/>
                <a:ea typeface="黑体" panose="02010609060101010101" pitchFamily="49" charset="-122"/>
              </a:rPr>
              <a:t>PD</a:t>
            </a:r>
            <a:r>
              <a:rPr lang="zh-CN" altLang="en-GB" sz="2000" dirty="0">
                <a:latin typeface="黑体" panose="02010609060101010101" pitchFamily="49" charset="-122"/>
                <a:ea typeface="黑体" panose="02010609060101010101" pitchFamily="49" charset="-122"/>
              </a:rPr>
              <a:t>患者更易伴发</a:t>
            </a:r>
            <a:r>
              <a:rPr lang="zh-CN" altLang="en-GB" sz="2000" dirty="0" smtClean="0">
                <a:latin typeface="黑体" panose="02010609060101010101" pitchFamily="49" charset="-122"/>
                <a:ea typeface="黑体" panose="02010609060101010101" pitchFamily="49" charset="-122"/>
              </a:rPr>
              <a:t>抑郁</a:t>
            </a:r>
            <a:r>
              <a:rPr lang="zh-CN" altLang="en-US" sz="2000" dirty="0" smtClean="0">
                <a:latin typeface="黑体" panose="02010609060101010101" pitchFamily="49" charset="-122"/>
                <a:ea typeface="黑体" panose="02010609060101010101" pitchFamily="49" charset="-122"/>
              </a:rPr>
              <a:t>；</a:t>
            </a:r>
            <a:endParaRPr lang="en-US" altLang="zh-CN" sz="2000" dirty="0" smtClean="0">
              <a:latin typeface="黑体" panose="02010609060101010101" pitchFamily="49" charset="-122"/>
              <a:ea typeface="黑体" panose="02010609060101010101" pitchFamily="49" charset="-122"/>
            </a:endParaRPr>
          </a:p>
          <a:p>
            <a:pPr marL="342900" lvl="1" indent="-342900"/>
            <a:r>
              <a:rPr lang="zh-CN" altLang="en-US" sz="2000" dirty="0">
                <a:latin typeface="黑体" panose="02010609060101010101" pitchFamily="49" charset="-122"/>
                <a:ea typeface="黑体" panose="02010609060101010101" pitchFamily="49" charset="-122"/>
              </a:rPr>
              <a:t>帕金森病</a:t>
            </a:r>
            <a:r>
              <a:rPr lang="zh-CN" altLang="en-US" sz="2000" dirty="0" smtClean="0">
                <a:latin typeface="黑体" panose="02010609060101010101" pitchFamily="49" charset="-122"/>
                <a:ea typeface="黑体" panose="02010609060101010101" pitchFamily="49" charset="-122"/>
              </a:rPr>
              <a:t>人的抑郁</a:t>
            </a:r>
            <a:r>
              <a:rPr lang="zh-CN" altLang="en-US" sz="2000" dirty="0">
                <a:latin typeface="黑体" panose="02010609060101010101" pitchFamily="49" charset="-122"/>
                <a:ea typeface="黑体" panose="02010609060101010101" pitchFamily="49" charset="-122"/>
              </a:rPr>
              <a:t>症状，绝大多数为轻至中等程度抑郁，且经规范治疗症状改善较快、较好；少数病人有自杀倾向及行为</a:t>
            </a:r>
            <a:r>
              <a:rPr lang="zh-CN" altLang="en-US" sz="2000" dirty="0" smtClean="0">
                <a:latin typeface="黑体" panose="02010609060101010101" pitchFamily="49" charset="-122"/>
                <a:ea typeface="黑体" panose="02010609060101010101" pitchFamily="49" charset="-122"/>
              </a:rPr>
              <a:t>；</a:t>
            </a:r>
            <a:endParaRPr lang="en-US" altLang="zh-CN" sz="2000" dirty="0" smtClean="0">
              <a:latin typeface="黑体" panose="02010609060101010101" pitchFamily="49" charset="-122"/>
              <a:ea typeface="黑体" panose="02010609060101010101" pitchFamily="49" charset="-122"/>
            </a:endParaRPr>
          </a:p>
          <a:p>
            <a:pPr marL="342900" lvl="1" indent="-342900"/>
            <a:r>
              <a:rPr lang="zh-CN" altLang="en-US" sz="2000" dirty="0" smtClean="0">
                <a:latin typeface="黑体" panose="02010609060101010101" pitchFamily="49" charset="-122"/>
                <a:ea typeface="黑体" panose="02010609060101010101" pitchFamily="49" charset="-122"/>
              </a:rPr>
              <a:t>治疗：</a:t>
            </a:r>
            <a:endParaRPr lang="en-US" altLang="zh-CN" sz="2000" dirty="0" smtClean="0">
              <a:latin typeface="黑体" panose="02010609060101010101" pitchFamily="49" charset="-122"/>
              <a:ea typeface="黑体" panose="02010609060101010101" pitchFamily="49" charset="-122"/>
            </a:endParaRPr>
          </a:p>
          <a:p>
            <a:pPr marL="342900" lvl="1" indent="-342900">
              <a:buFont typeface="Wingdings" panose="05000000000000000000" pitchFamily="2" charset="2"/>
              <a:buChar char="l"/>
            </a:pPr>
            <a:r>
              <a:rPr lang="zh-CN" altLang="en-US" sz="2000" dirty="0" smtClean="0">
                <a:latin typeface="黑体" panose="02010609060101010101" pitchFamily="49" charset="-122"/>
                <a:ea typeface="黑体" panose="02010609060101010101" pitchFamily="49" charset="-122"/>
              </a:rPr>
              <a:t>多巴胺受体激动剂：普拉克索（</a:t>
            </a:r>
            <a:r>
              <a:rPr lang="en-US" altLang="zh-CN" sz="2000" dirty="0" smtClean="0">
                <a:latin typeface="黑体" panose="02010609060101010101" pitchFamily="49" charset="-122"/>
                <a:ea typeface="黑体" panose="02010609060101010101" pitchFamily="49" charset="-122"/>
              </a:rPr>
              <a:t>A</a:t>
            </a:r>
            <a:r>
              <a:rPr lang="zh-CN" altLang="en-US" sz="2000" dirty="0" smtClean="0">
                <a:latin typeface="黑体" panose="02010609060101010101" pitchFamily="49" charset="-122"/>
                <a:ea typeface="黑体" panose="02010609060101010101" pitchFamily="49" charset="-122"/>
              </a:rPr>
              <a:t>级推荐）</a:t>
            </a:r>
            <a:endParaRPr lang="en-US" altLang="zh-CN" sz="2000" dirty="0" smtClean="0">
              <a:latin typeface="黑体" panose="02010609060101010101" pitchFamily="49" charset="-122"/>
              <a:ea typeface="黑体" panose="02010609060101010101" pitchFamily="49" charset="-122"/>
            </a:endParaRPr>
          </a:p>
          <a:p>
            <a:pPr marL="342900" lvl="1" indent="-342900">
              <a:buFont typeface="Wingdings" panose="05000000000000000000" pitchFamily="2" charset="2"/>
              <a:buChar char="l"/>
            </a:pPr>
            <a:r>
              <a:rPr lang="zh-CN" altLang="en-US" sz="2000" dirty="0" smtClean="0">
                <a:latin typeface="黑体" panose="02010609060101010101" pitchFamily="49" charset="-122"/>
                <a:ea typeface="黑体" panose="02010609060101010101" pitchFamily="49" charset="-122"/>
              </a:rPr>
              <a:t>三</a:t>
            </a:r>
            <a:r>
              <a:rPr lang="zh-CN" altLang="en-US" sz="2000" dirty="0">
                <a:latin typeface="黑体" panose="02010609060101010101" pitchFamily="49" charset="-122"/>
                <a:ea typeface="黑体" panose="02010609060101010101" pitchFamily="49" charset="-122"/>
              </a:rPr>
              <a:t>环类抗抑郁药：阿米替林可能用于治疗</a:t>
            </a:r>
            <a:r>
              <a:rPr lang="en-US" altLang="zh-CN" sz="2000" dirty="0">
                <a:latin typeface="黑体" panose="02010609060101010101" pitchFamily="49" charset="-122"/>
                <a:ea typeface="黑体" panose="02010609060101010101" pitchFamily="49" charset="-122"/>
              </a:rPr>
              <a:t>PD</a:t>
            </a:r>
            <a:r>
              <a:rPr lang="zh-CN" altLang="en-US" sz="2000" dirty="0">
                <a:latin typeface="黑体" panose="02010609060101010101" pitchFamily="49" charset="-122"/>
                <a:ea typeface="黑体" panose="02010609060101010101" pitchFamily="49" charset="-122"/>
              </a:rPr>
              <a:t>相关抑郁症状（</a:t>
            </a:r>
            <a:r>
              <a:rPr lang="en-US" altLang="zh-CN" sz="2000" dirty="0">
                <a:latin typeface="黑体" panose="02010609060101010101" pitchFamily="49" charset="-122"/>
                <a:ea typeface="黑体" panose="02010609060101010101" pitchFamily="49" charset="-122"/>
              </a:rPr>
              <a:t>ANN</a:t>
            </a:r>
            <a:r>
              <a:rPr lang="zh-CN" altLang="en-US" sz="2000" dirty="0">
                <a:latin typeface="黑体" panose="02010609060101010101" pitchFamily="49" charset="-122"/>
                <a:ea typeface="黑体" panose="02010609060101010101" pitchFamily="49" charset="-122"/>
              </a:rPr>
              <a:t>指南，</a:t>
            </a:r>
            <a:r>
              <a:rPr lang="en-US" altLang="zh-CN" sz="2000" dirty="0">
                <a:latin typeface="黑体" panose="02010609060101010101" pitchFamily="49" charset="-122"/>
                <a:ea typeface="黑体" panose="02010609060101010101" pitchFamily="49" charset="-122"/>
              </a:rPr>
              <a:t>C</a:t>
            </a:r>
            <a:r>
              <a:rPr lang="zh-CN" altLang="en-US" sz="2000" dirty="0">
                <a:latin typeface="黑体" panose="02010609060101010101" pitchFamily="49" charset="-122"/>
                <a:ea typeface="黑体" panose="02010609060101010101" pitchFamily="49" charset="-122"/>
              </a:rPr>
              <a:t>级）</a:t>
            </a:r>
          </a:p>
          <a:p>
            <a:pPr marL="342900" lvl="1" indent="-342900">
              <a:buFont typeface="Wingdings" panose="05000000000000000000" pitchFamily="2" charset="2"/>
              <a:buChar char="l"/>
            </a:pPr>
            <a:r>
              <a:rPr lang="en-US" altLang="zh-CN" sz="2000" dirty="0" smtClean="0">
                <a:latin typeface="黑体" panose="02010609060101010101" pitchFamily="49" charset="-122"/>
                <a:ea typeface="黑体" panose="02010609060101010101" pitchFamily="49" charset="-122"/>
              </a:rPr>
              <a:t>SSRIs</a:t>
            </a:r>
            <a:r>
              <a:rPr lang="zh-CN" altLang="en-US" sz="2000" dirty="0">
                <a:latin typeface="黑体" panose="02010609060101010101" pitchFamily="49" charset="-122"/>
                <a:ea typeface="黑体" panose="02010609060101010101" pitchFamily="49" charset="-122"/>
              </a:rPr>
              <a:t>和其他新型抗抑郁药物：副作用发生率可能低于三环类抗抑郁药</a:t>
            </a:r>
          </a:p>
          <a:p>
            <a:pPr marL="342900" lvl="1" indent="-342900">
              <a:buFont typeface="Wingdings" panose="05000000000000000000" pitchFamily="2" charset="2"/>
              <a:buChar char="l"/>
            </a:pPr>
            <a:r>
              <a:rPr lang="zh-CN" altLang="en-US" sz="2000" dirty="0" smtClean="0">
                <a:latin typeface="黑体" panose="02010609060101010101" pitchFamily="49" charset="-122"/>
                <a:ea typeface="黑体" panose="02010609060101010101" pitchFamily="49" charset="-122"/>
              </a:rPr>
              <a:t>尚</a:t>
            </a:r>
            <a:r>
              <a:rPr lang="zh-CN" altLang="en-US" sz="2000" dirty="0">
                <a:latin typeface="黑体" panose="02010609060101010101" pitchFamily="49" charset="-122"/>
                <a:ea typeface="黑体" panose="02010609060101010101" pitchFamily="49" charset="-122"/>
              </a:rPr>
              <a:t>无足够证据支持经颅磁刺激和电抽搐疗法对</a:t>
            </a:r>
            <a:r>
              <a:rPr lang="en-US" altLang="zh-CN" sz="2000" dirty="0">
                <a:latin typeface="黑体" panose="02010609060101010101" pitchFamily="49" charset="-122"/>
                <a:ea typeface="黑体" panose="02010609060101010101" pitchFamily="49" charset="-122"/>
              </a:rPr>
              <a:t>PD</a:t>
            </a:r>
            <a:r>
              <a:rPr lang="zh-CN" altLang="en-US" sz="2000" dirty="0">
                <a:latin typeface="黑体" panose="02010609060101010101" pitchFamily="49" charset="-122"/>
                <a:ea typeface="黑体" panose="02010609060101010101" pitchFamily="49" charset="-122"/>
              </a:rPr>
              <a:t>相关抑郁的疗效（</a:t>
            </a:r>
            <a:r>
              <a:rPr lang="en-US" altLang="zh-CN" sz="2000" dirty="0">
                <a:latin typeface="黑体" panose="02010609060101010101" pitchFamily="49" charset="-122"/>
                <a:ea typeface="黑体" panose="02010609060101010101" pitchFamily="49" charset="-122"/>
              </a:rPr>
              <a:t>ANN</a:t>
            </a:r>
            <a:r>
              <a:rPr lang="zh-CN" altLang="en-US" sz="2000" dirty="0">
                <a:latin typeface="黑体" panose="02010609060101010101" pitchFamily="49" charset="-122"/>
                <a:ea typeface="黑体" panose="02010609060101010101" pitchFamily="49" charset="-122"/>
              </a:rPr>
              <a:t>指南，</a:t>
            </a:r>
            <a:r>
              <a:rPr lang="en-US" altLang="zh-CN" sz="2000" dirty="0">
                <a:latin typeface="黑体" panose="02010609060101010101" pitchFamily="49" charset="-122"/>
                <a:ea typeface="黑体" panose="02010609060101010101" pitchFamily="49" charset="-122"/>
              </a:rPr>
              <a:t>U</a:t>
            </a:r>
            <a:r>
              <a:rPr lang="zh-CN" altLang="en-US" sz="2000" dirty="0">
                <a:latin typeface="黑体" panose="02010609060101010101" pitchFamily="49" charset="-122"/>
                <a:ea typeface="黑体" panose="02010609060101010101" pitchFamily="49" charset="-122"/>
              </a:rPr>
              <a:t>级）</a:t>
            </a:r>
          </a:p>
          <a:p>
            <a:pPr marL="0" lvl="1" indent="0">
              <a:buNone/>
            </a:pPr>
            <a:endParaRPr lang="en-US" altLang="zh-CN" sz="2000" dirty="0" smtClean="0">
              <a:latin typeface="黑体" panose="02010609060101010101" pitchFamily="49" charset="-122"/>
              <a:ea typeface="黑体" panose="02010609060101010101" pitchFamily="49" charset="-122"/>
            </a:endParaRPr>
          </a:p>
          <a:p>
            <a:pPr marL="0" lvl="1" indent="0">
              <a:buNone/>
            </a:pPr>
            <a:r>
              <a:rPr lang="en-US" altLang="zh-CN" sz="2000" dirty="0">
                <a:latin typeface="黑体" panose="02010609060101010101" pitchFamily="49" charset="-122"/>
                <a:ea typeface="黑体" panose="02010609060101010101" pitchFamily="49" charset="-122"/>
              </a:rPr>
              <a:t> </a:t>
            </a:r>
            <a:r>
              <a:rPr lang="en-US" altLang="zh-CN" sz="2000" dirty="0" smtClean="0">
                <a:latin typeface="黑体" panose="02010609060101010101" pitchFamily="49" charset="-122"/>
                <a:ea typeface="黑体" panose="02010609060101010101" pitchFamily="49" charset="-122"/>
              </a:rPr>
              <a:t>  </a:t>
            </a:r>
          </a:p>
          <a:p>
            <a:pPr marL="342900" lvl="1" indent="-342900"/>
            <a:endParaRPr lang="zh-CN" altLang="en-US" sz="2000" dirty="0">
              <a:latin typeface="黑体" panose="02010609060101010101" pitchFamily="49" charset="-122"/>
              <a:ea typeface="黑体" panose="02010609060101010101" pitchFamily="49" charset="-122"/>
            </a:endParaRPr>
          </a:p>
          <a:p>
            <a:pPr marL="342900" lvl="1" indent="-342900"/>
            <a:endParaRPr lang="en-GB" altLang="zh-CN" sz="2800" b="1" dirty="0">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3902001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00445" y="160814"/>
            <a:ext cx="8911687" cy="668242"/>
          </a:xfrm>
          <a:solidFill>
            <a:schemeClr val="tx2">
              <a:lumMod val="60000"/>
              <a:lumOff val="40000"/>
            </a:schemeClr>
          </a:solidFill>
        </p:spPr>
        <p:txBody>
          <a:bodyPr>
            <a:normAutofit/>
          </a:bodyPr>
          <a:lstStyle/>
          <a:p>
            <a:r>
              <a:rPr lang="zh-CN" altLang="en-US" dirty="0" smtClean="0">
                <a:latin typeface="黑体" panose="02010609060101010101" pitchFamily="49" charset="-122"/>
                <a:ea typeface="黑体" panose="02010609060101010101" pitchFamily="49" charset="-122"/>
              </a:rPr>
              <a:t>幻觉</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800445" y="938784"/>
            <a:ext cx="9525923" cy="5827776"/>
          </a:xfrm>
        </p:spPr>
        <p:txBody>
          <a:bodyPr>
            <a:normAutofit fontScale="92500" lnSpcReduction="10000"/>
          </a:bodyPr>
          <a:lstStyle/>
          <a:p>
            <a:pPr marL="342900" lvl="1" indent="-342900"/>
            <a:r>
              <a:rPr lang="zh-CN" altLang="en-US" sz="1800" dirty="0">
                <a:latin typeface="黑体" panose="02010609060101010101" pitchFamily="49" charset="-122"/>
                <a:ea typeface="黑体" panose="02010609060101010101" pitchFamily="49" charset="-122"/>
              </a:rPr>
              <a:t>发生率约</a:t>
            </a:r>
            <a:r>
              <a:rPr lang="en-US" altLang="zh-CN" sz="1800" dirty="0">
                <a:latin typeface="黑体" panose="02010609060101010101" pitchFamily="49" charset="-122"/>
                <a:ea typeface="黑体" panose="02010609060101010101" pitchFamily="49" charset="-122"/>
              </a:rPr>
              <a:t>40%</a:t>
            </a:r>
            <a:r>
              <a:rPr lang="zh-CN" altLang="en-US" sz="1800" dirty="0">
                <a:latin typeface="黑体" panose="02010609060101010101" pitchFamily="49" charset="-122"/>
                <a:ea typeface="黑体" panose="02010609060101010101" pitchFamily="49" charset="-122"/>
              </a:rPr>
              <a:t>，常为人物、动物等非恐怖的</a:t>
            </a:r>
            <a:r>
              <a:rPr lang="zh-CN" altLang="en-US" sz="1800" dirty="0" smtClean="0">
                <a:latin typeface="黑体" panose="02010609060101010101" pitchFamily="49" charset="-122"/>
                <a:ea typeface="黑体" panose="02010609060101010101" pitchFamily="49" charset="-122"/>
              </a:rPr>
              <a:t>影像；</a:t>
            </a:r>
            <a:endParaRPr lang="en-US" altLang="zh-CN" sz="1800" dirty="0" smtClean="0">
              <a:latin typeface="黑体" panose="02010609060101010101" pitchFamily="49" charset="-122"/>
              <a:ea typeface="黑体" panose="02010609060101010101" pitchFamily="49" charset="-122"/>
            </a:endParaRPr>
          </a:p>
          <a:p>
            <a:pPr marL="342900" lvl="1" indent="-342900"/>
            <a:r>
              <a:rPr lang="zh-CN" altLang="en-US" sz="1800" dirty="0" smtClean="0">
                <a:latin typeface="黑体" panose="02010609060101010101" pitchFamily="49" charset="-122"/>
                <a:ea typeface="黑体" panose="02010609060101010101" pitchFamily="49" charset="-122"/>
              </a:rPr>
              <a:t>发病机制：</a:t>
            </a:r>
            <a:endParaRPr lang="en-US" altLang="zh-CN" sz="1800" dirty="0" smtClean="0">
              <a:latin typeface="黑体" panose="02010609060101010101" pitchFamily="49" charset="-122"/>
              <a:ea typeface="黑体" panose="02010609060101010101" pitchFamily="49" charset="-122"/>
            </a:endParaRPr>
          </a:p>
          <a:p>
            <a:pPr lvl="1">
              <a:lnSpc>
                <a:spcPct val="120000"/>
              </a:lnSpc>
              <a:spcBef>
                <a:spcPct val="15000"/>
              </a:spcBef>
              <a:buClr>
                <a:schemeClr val="tx1"/>
              </a:buClr>
              <a:buFontTx/>
              <a:buNone/>
            </a:pPr>
            <a:r>
              <a:rPr lang="en-US" altLang="zh-CN" sz="1800" dirty="0">
                <a:latin typeface="黑体" panose="02010609060101010101" pitchFamily="49" charset="-122"/>
                <a:ea typeface="黑体" panose="02010609060101010101" pitchFamily="49" charset="-122"/>
              </a:rPr>
              <a:t>——</a:t>
            </a:r>
            <a:r>
              <a:rPr lang="zh-CN" altLang="en-US" sz="1800" dirty="0">
                <a:latin typeface="黑体" panose="02010609060101010101" pitchFamily="49" charset="-122"/>
                <a:ea typeface="黑体" panose="02010609060101010101" pitchFamily="49" charset="-122"/>
              </a:rPr>
              <a:t>与</a:t>
            </a:r>
            <a:r>
              <a:rPr lang="en-US" altLang="zh-CN" sz="1800" dirty="0">
                <a:latin typeface="黑体" panose="02010609060101010101" pitchFamily="49" charset="-122"/>
                <a:ea typeface="黑体" panose="02010609060101010101" pitchFamily="49" charset="-122"/>
              </a:rPr>
              <a:t>PD</a:t>
            </a:r>
            <a:r>
              <a:rPr lang="zh-CN" altLang="en-US" sz="1800" dirty="0">
                <a:latin typeface="黑体" panose="02010609060101010101" pitchFamily="49" charset="-122"/>
                <a:ea typeface="黑体" panose="02010609060101010101" pitchFamily="49" charset="-122"/>
              </a:rPr>
              <a:t>本身有关：杏仁核和海马旁回病变</a:t>
            </a:r>
          </a:p>
          <a:p>
            <a:pPr lvl="1">
              <a:lnSpc>
                <a:spcPct val="120000"/>
              </a:lnSpc>
              <a:spcBef>
                <a:spcPct val="15000"/>
              </a:spcBef>
              <a:buClr>
                <a:schemeClr val="tx1"/>
              </a:buClr>
              <a:buFontTx/>
              <a:buNone/>
            </a:pPr>
            <a:r>
              <a:rPr lang="en-US" altLang="zh-CN" sz="1800" dirty="0">
                <a:latin typeface="黑体" panose="02010609060101010101" pitchFamily="49" charset="-122"/>
                <a:ea typeface="黑体" panose="02010609060101010101" pitchFamily="49" charset="-122"/>
              </a:rPr>
              <a:t>——</a:t>
            </a:r>
            <a:r>
              <a:rPr lang="zh-CN" altLang="en-US" sz="1800" dirty="0">
                <a:latin typeface="黑体" panose="02010609060101010101" pitchFamily="49" charset="-122"/>
                <a:ea typeface="黑体" panose="02010609060101010101" pitchFamily="49" charset="-122"/>
              </a:rPr>
              <a:t>药物副作用</a:t>
            </a:r>
          </a:p>
          <a:p>
            <a:pPr lvl="1">
              <a:lnSpc>
                <a:spcPct val="120000"/>
              </a:lnSpc>
              <a:spcBef>
                <a:spcPct val="15000"/>
              </a:spcBef>
              <a:buClr>
                <a:schemeClr val="tx1"/>
              </a:buClr>
              <a:buFontTx/>
              <a:buNone/>
            </a:pPr>
            <a:r>
              <a:rPr lang="en-US" altLang="zh-CN" sz="1800" dirty="0">
                <a:latin typeface="黑体" panose="02010609060101010101" pitchFamily="49" charset="-122"/>
                <a:ea typeface="黑体" panose="02010609060101010101" pitchFamily="49" charset="-122"/>
              </a:rPr>
              <a:t>——</a:t>
            </a:r>
            <a:r>
              <a:rPr lang="zh-CN" altLang="en-US" sz="1800" dirty="0">
                <a:latin typeface="黑体" panose="02010609060101010101" pitchFamily="49" charset="-122"/>
                <a:ea typeface="黑体" panose="02010609060101010101" pitchFamily="49" charset="-122"/>
              </a:rPr>
              <a:t>继发于认知功能</a:t>
            </a:r>
            <a:r>
              <a:rPr lang="zh-CN" altLang="en-US" sz="1800" dirty="0" smtClean="0">
                <a:latin typeface="黑体" panose="02010609060101010101" pitchFamily="49" charset="-122"/>
                <a:ea typeface="黑体" panose="02010609060101010101" pitchFamily="49" charset="-122"/>
              </a:rPr>
              <a:t>障碍</a:t>
            </a:r>
            <a:endParaRPr lang="en-US" altLang="zh-CN" sz="1800" dirty="0" smtClean="0">
              <a:latin typeface="黑体" panose="02010609060101010101" pitchFamily="49" charset="-122"/>
              <a:ea typeface="黑体" panose="02010609060101010101" pitchFamily="49" charset="-122"/>
            </a:endParaRPr>
          </a:p>
          <a:p>
            <a:pPr marL="342900" lvl="1" indent="-342900"/>
            <a:r>
              <a:rPr lang="zh-CN" altLang="en-US" sz="2000" dirty="0">
                <a:latin typeface="黑体" panose="02010609060101010101" pitchFamily="49" charset="-122"/>
                <a:ea typeface="黑体" panose="02010609060101010101" pitchFamily="49" charset="-122"/>
              </a:rPr>
              <a:t>一般</a:t>
            </a:r>
            <a:r>
              <a:rPr lang="zh-CN" altLang="en-US" sz="2000" dirty="0" smtClean="0">
                <a:latin typeface="黑体" panose="02010609060101010101" pitchFamily="49" charset="-122"/>
                <a:ea typeface="黑体" panose="02010609060101010101" pitchFamily="49" charset="-122"/>
              </a:rPr>
              <a:t>治疗：</a:t>
            </a:r>
            <a:endParaRPr lang="en-US" altLang="zh-CN" sz="2000" dirty="0" smtClean="0">
              <a:latin typeface="黑体" panose="02010609060101010101" pitchFamily="49" charset="-122"/>
              <a:ea typeface="黑体" panose="02010609060101010101" pitchFamily="49" charset="-122"/>
            </a:endParaRPr>
          </a:p>
          <a:p>
            <a:pPr lvl="1">
              <a:lnSpc>
                <a:spcPct val="115000"/>
              </a:lnSpc>
              <a:buClr>
                <a:schemeClr val="tx1"/>
              </a:buClr>
              <a:buFontTx/>
              <a:buNone/>
            </a:pPr>
            <a:r>
              <a:rPr lang="zh-CN" altLang="en-US" sz="1800" dirty="0">
                <a:latin typeface="黑体" panose="02010609060101010101" pitchFamily="49" charset="-122"/>
                <a:ea typeface="黑体" panose="02010609060101010101" pitchFamily="49" charset="-122"/>
              </a:rPr>
              <a:t>（</a:t>
            </a:r>
            <a:r>
              <a:rPr lang="en-US" altLang="zh-CN" sz="1800" dirty="0">
                <a:latin typeface="黑体" panose="02010609060101010101" pitchFamily="49" charset="-122"/>
                <a:ea typeface="黑体" panose="02010609060101010101" pitchFamily="49" charset="-122"/>
              </a:rPr>
              <a:t>1</a:t>
            </a:r>
            <a:r>
              <a:rPr lang="zh-CN" altLang="en-US" sz="1800" dirty="0">
                <a:latin typeface="黑体" panose="02010609060101010101" pitchFamily="49" charset="-122"/>
                <a:ea typeface="黑体" panose="02010609060101010101" pitchFamily="49" charset="-122"/>
              </a:rPr>
              <a:t>）控制诱因：感染和代谢性疾病、体液</a:t>
            </a:r>
            <a:r>
              <a:rPr lang="en-US" altLang="zh-CN" sz="1800" dirty="0">
                <a:latin typeface="黑体" panose="02010609060101010101" pitchFamily="49" charset="-122"/>
                <a:ea typeface="黑体" panose="02010609060101010101" pitchFamily="49" charset="-122"/>
              </a:rPr>
              <a:t>/</a:t>
            </a:r>
            <a:r>
              <a:rPr lang="zh-CN" altLang="en-US" sz="1800" dirty="0">
                <a:latin typeface="黑体" panose="02010609060101010101" pitchFamily="49" charset="-122"/>
                <a:ea typeface="黑体" panose="02010609060101010101" pitchFamily="49" charset="-122"/>
              </a:rPr>
              <a:t>电解质失衡、睡眠障碍</a:t>
            </a:r>
          </a:p>
          <a:p>
            <a:pPr lvl="1">
              <a:lnSpc>
                <a:spcPct val="115000"/>
              </a:lnSpc>
              <a:buClr>
                <a:schemeClr val="tx1"/>
              </a:buClr>
              <a:buFontTx/>
              <a:buNone/>
            </a:pPr>
            <a:r>
              <a:rPr lang="zh-CN" altLang="en-US" sz="1800" dirty="0">
                <a:latin typeface="黑体" panose="02010609060101010101" pitchFamily="49" charset="-122"/>
                <a:ea typeface="黑体" panose="02010609060101010101" pitchFamily="49" charset="-122"/>
              </a:rPr>
              <a:t>（</a:t>
            </a:r>
            <a:r>
              <a:rPr lang="en-US" altLang="zh-CN" sz="1800" dirty="0">
                <a:latin typeface="黑体" panose="02010609060101010101" pitchFamily="49" charset="-122"/>
                <a:ea typeface="黑体" panose="02010609060101010101" pitchFamily="49" charset="-122"/>
              </a:rPr>
              <a:t>2</a:t>
            </a:r>
            <a:r>
              <a:rPr lang="zh-CN" altLang="en-US" sz="1800" dirty="0">
                <a:latin typeface="黑体" panose="02010609060101010101" pitchFamily="49" charset="-122"/>
                <a:ea typeface="黑体" panose="02010609060101010101" pitchFamily="49" charset="-122"/>
              </a:rPr>
              <a:t>）减少多药合用：抗抑郁剂、抗焦虑药物、镇静催眠药物</a:t>
            </a:r>
          </a:p>
          <a:p>
            <a:pPr lvl="1">
              <a:lnSpc>
                <a:spcPct val="115000"/>
              </a:lnSpc>
              <a:buClr>
                <a:schemeClr val="tx1"/>
              </a:buClr>
              <a:buFontTx/>
              <a:buNone/>
            </a:pPr>
            <a:r>
              <a:rPr lang="zh-CN" altLang="en-US" sz="1800" dirty="0">
                <a:latin typeface="黑体" panose="02010609060101010101" pitchFamily="49" charset="-122"/>
                <a:ea typeface="黑体" panose="02010609060101010101" pitchFamily="49" charset="-122"/>
              </a:rPr>
              <a:t>（</a:t>
            </a:r>
            <a:r>
              <a:rPr lang="en-US" altLang="zh-CN" sz="1800" dirty="0">
                <a:latin typeface="黑体" panose="02010609060101010101" pitchFamily="49" charset="-122"/>
                <a:ea typeface="黑体" panose="02010609060101010101" pitchFamily="49" charset="-122"/>
              </a:rPr>
              <a:t>3</a:t>
            </a:r>
            <a:r>
              <a:rPr lang="zh-CN" altLang="en-US" sz="1800" dirty="0">
                <a:latin typeface="黑体" panose="02010609060101010101" pitchFamily="49" charset="-122"/>
                <a:ea typeface="黑体" panose="02010609060101010101" pitchFamily="49" charset="-122"/>
              </a:rPr>
              <a:t>）减少抗</a:t>
            </a:r>
            <a:r>
              <a:rPr lang="en-US" altLang="zh-CN" sz="1800" dirty="0">
                <a:latin typeface="黑体" panose="02010609060101010101" pitchFamily="49" charset="-122"/>
                <a:ea typeface="黑体" panose="02010609060101010101" pitchFamily="49" charset="-122"/>
              </a:rPr>
              <a:t>PD</a:t>
            </a:r>
            <a:r>
              <a:rPr lang="zh-CN" altLang="en-US" sz="1800" dirty="0">
                <a:latin typeface="黑体" panose="02010609060101010101" pitchFamily="49" charset="-122"/>
                <a:ea typeface="黑体" panose="02010609060101010101" pitchFamily="49" charset="-122"/>
              </a:rPr>
              <a:t>药物</a:t>
            </a:r>
            <a:r>
              <a:rPr lang="zh-CN" altLang="en-US" sz="1800" dirty="0" smtClean="0">
                <a:latin typeface="黑体" panose="02010609060101010101" pitchFamily="49" charset="-122"/>
                <a:ea typeface="黑体" panose="02010609060101010101" pitchFamily="49" charset="-122"/>
              </a:rPr>
              <a:t>：</a:t>
            </a:r>
            <a:endParaRPr lang="en-US" altLang="zh-CN" sz="1800" dirty="0" smtClean="0">
              <a:latin typeface="黑体" panose="02010609060101010101" pitchFamily="49" charset="-122"/>
              <a:ea typeface="黑体" panose="02010609060101010101" pitchFamily="49" charset="-122"/>
            </a:endParaRPr>
          </a:p>
          <a:p>
            <a:pPr lvl="1">
              <a:lnSpc>
                <a:spcPct val="115000"/>
              </a:lnSpc>
              <a:buClr>
                <a:schemeClr val="tx1"/>
              </a:buClr>
              <a:buFontTx/>
              <a:buNone/>
            </a:pPr>
            <a:r>
              <a:rPr lang="en-US" altLang="zh-CN" sz="1800" dirty="0">
                <a:latin typeface="黑体" panose="02010609060101010101" pitchFamily="49" charset="-122"/>
                <a:ea typeface="黑体" panose="02010609060101010101" pitchFamily="49" charset="-122"/>
              </a:rPr>
              <a:t> </a:t>
            </a:r>
            <a:r>
              <a:rPr lang="zh-CN" altLang="en-US" sz="1800" dirty="0" smtClean="0">
                <a:solidFill>
                  <a:srgbClr val="FF0000"/>
                </a:solidFill>
                <a:latin typeface="黑体" panose="02010609060101010101" pitchFamily="49" charset="-122"/>
                <a:ea typeface="黑体" panose="02010609060101010101" pitchFamily="49" charset="-122"/>
              </a:rPr>
              <a:t>停</a:t>
            </a:r>
            <a:r>
              <a:rPr lang="zh-CN" altLang="en-US" sz="1800" dirty="0">
                <a:solidFill>
                  <a:srgbClr val="FF0000"/>
                </a:solidFill>
                <a:latin typeface="黑体" panose="02010609060101010101" pitchFamily="49" charset="-122"/>
                <a:ea typeface="黑体" panose="02010609060101010101" pitchFamily="49" charset="-122"/>
              </a:rPr>
              <a:t>药顺序：抗胆碱能药物</a:t>
            </a:r>
            <a:r>
              <a:rPr lang="en-US" altLang="zh-CN" sz="1800" dirty="0">
                <a:solidFill>
                  <a:srgbClr val="FF0000"/>
                </a:solidFill>
                <a:latin typeface="黑体" panose="02010609060101010101" pitchFamily="49" charset="-122"/>
                <a:ea typeface="黑体" panose="02010609060101010101" pitchFamily="49" charset="-122"/>
              </a:rPr>
              <a:t>——</a:t>
            </a:r>
            <a:r>
              <a:rPr lang="zh-CN" altLang="en-US" sz="1800" dirty="0">
                <a:solidFill>
                  <a:srgbClr val="FF0000"/>
                </a:solidFill>
                <a:latin typeface="黑体" panose="02010609060101010101" pitchFamily="49" charset="-122"/>
                <a:ea typeface="黑体" panose="02010609060101010101" pitchFamily="49" charset="-122"/>
              </a:rPr>
              <a:t>金刚烷胺</a:t>
            </a:r>
            <a:r>
              <a:rPr lang="en-US" altLang="zh-CN" sz="1800" dirty="0">
                <a:solidFill>
                  <a:srgbClr val="FF0000"/>
                </a:solidFill>
                <a:latin typeface="黑体" panose="02010609060101010101" pitchFamily="49" charset="-122"/>
                <a:ea typeface="黑体" panose="02010609060101010101" pitchFamily="49" charset="-122"/>
              </a:rPr>
              <a:t>——</a:t>
            </a:r>
            <a:r>
              <a:rPr lang="zh-CN" altLang="en-US" sz="1800" dirty="0" smtClean="0">
                <a:solidFill>
                  <a:srgbClr val="FF0000"/>
                </a:solidFill>
                <a:latin typeface="黑体" panose="02010609060101010101" pitchFamily="49" charset="-122"/>
                <a:ea typeface="黑体" panose="02010609060101010101" pitchFamily="49" charset="-122"/>
              </a:rPr>
              <a:t>司来吉兰</a:t>
            </a:r>
            <a:r>
              <a:rPr lang="en-US" altLang="zh-CN" sz="1800" dirty="0" smtClean="0">
                <a:solidFill>
                  <a:srgbClr val="FF0000"/>
                </a:solidFill>
                <a:latin typeface="黑体" panose="02010609060101010101" pitchFamily="49" charset="-122"/>
                <a:ea typeface="黑体" panose="02010609060101010101" pitchFamily="49" charset="-122"/>
              </a:rPr>
              <a:t>——</a:t>
            </a:r>
            <a:r>
              <a:rPr lang="en-US" altLang="zh-CN" sz="1800" dirty="0">
                <a:solidFill>
                  <a:srgbClr val="FF0000"/>
                </a:solidFill>
                <a:latin typeface="黑体" panose="02010609060101010101" pitchFamily="49" charset="-122"/>
                <a:ea typeface="黑体" panose="02010609060101010101" pitchFamily="49" charset="-122"/>
              </a:rPr>
              <a:t>DR</a:t>
            </a:r>
            <a:r>
              <a:rPr lang="zh-CN" altLang="en-US" sz="1800" dirty="0">
                <a:solidFill>
                  <a:srgbClr val="FF0000"/>
                </a:solidFill>
                <a:latin typeface="黑体" panose="02010609060101010101" pitchFamily="49" charset="-122"/>
                <a:ea typeface="黑体" panose="02010609060101010101" pitchFamily="49" charset="-122"/>
              </a:rPr>
              <a:t>激动剂</a:t>
            </a:r>
            <a:r>
              <a:rPr lang="en-US" altLang="zh-CN" sz="1800" dirty="0">
                <a:solidFill>
                  <a:srgbClr val="FF0000"/>
                </a:solidFill>
                <a:latin typeface="黑体" panose="02010609060101010101" pitchFamily="49" charset="-122"/>
                <a:ea typeface="黑体" panose="02010609060101010101" pitchFamily="49" charset="-122"/>
              </a:rPr>
              <a:t>——</a:t>
            </a:r>
            <a:r>
              <a:rPr lang="en-US" altLang="zh-CN" sz="1800" dirty="0" smtClean="0">
                <a:solidFill>
                  <a:srgbClr val="FF0000"/>
                </a:solidFill>
                <a:latin typeface="黑体" panose="02010609060101010101" pitchFamily="49" charset="-122"/>
                <a:ea typeface="黑体" panose="02010609060101010101" pitchFamily="49" charset="-122"/>
              </a:rPr>
              <a:t>L-dopa</a:t>
            </a:r>
          </a:p>
          <a:p>
            <a:pPr marL="342900" lvl="1" indent="-342900"/>
            <a:r>
              <a:rPr lang="zh-CN" altLang="en-US" sz="2000" dirty="0" smtClean="0">
                <a:latin typeface="黑体" panose="02010609060101010101" pitchFamily="49" charset="-122"/>
                <a:ea typeface="黑体" panose="02010609060101010101" pitchFamily="49" charset="-122"/>
              </a:rPr>
              <a:t>药物治疗：</a:t>
            </a:r>
            <a:endParaRPr lang="en-US" altLang="zh-CN" sz="2000" dirty="0" smtClean="0">
              <a:latin typeface="黑体" panose="02010609060101010101" pitchFamily="49" charset="-122"/>
              <a:ea typeface="黑体" panose="02010609060101010101" pitchFamily="49" charset="-122"/>
            </a:endParaRPr>
          </a:p>
          <a:p>
            <a:pPr>
              <a:lnSpc>
                <a:spcPct val="110000"/>
              </a:lnSpc>
              <a:buFontTx/>
              <a:buNone/>
            </a:pPr>
            <a:r>
              <a:rPr lang="zh-CN" altLang="en-US" sz="1800" dirty="0" smtClean="0">
                <a:latin typeface="黑体" panose="02010609060101010101" pitchFamily="49" charset="-122"/>
                <a:ea typeface="黑体" panose="02010609060101010101" pitchFamily="49" charset="-122"/>
              </a:rPr>
              <a:t>（</a:t>
            </a:r>
            <a:r>
              <a:rPr lang="en-US" altLang="zh-CN" sz="1800" dirty="0" smtClean="0">
                <a:latin typeface="黑体" panose="02010609060101010101" pitchFamily="49" charset="-122"/>
                <a:ea typeface="黑体" panose="02010609060101010101" pitchFamily="49" charset="-122"/>
              </a:rPr>
              <a:t>1</a:t>
            </a:r>
            <a:r>
              <a:rPr lang="zh-CN" altLang="en-US" sz="1800" dirty="0" smtClean="0">
                <a:latin typeface="黑体" panose="02010609060101010101" pitchFamily="49" charset="-122"/>
                <a:ea typeface="黑体" panose="02010609060101010101" pitchFamily="49" charset="-122"/>
              </a:rPr>
              <a:t>）</a:t>
            </a:r>
            <a:r>
              <a:rPr lang="zh-CN" altLang="en-US" sz="1900" dirty="0">
                <a:latin typeface="黑体" panose="02010609060101010101" pitchFamily="49" charset="-122"/>
                <a:ea typeface="黑体" panose="02010609060101010101" pitchFamily="49" charset="-122"/>
              </a:rPr>
              <a:t>增加非典型抗精神病药</a:t>
            </a:r>
            <a:r>
              <a:rPr lang="zh-CN" altLang="en-US" sz="1900" dirty="0" smtClean="0">
                <a:latin typeface="黑体" panose="02010609060101010101" pitchFamily="49" charset="-122"/>
                <a:ea typeface="黑体" panose="02010609060101010101" pitchFamily="49" charset="-122"/>
              </a:rPr>
              <a:t>物：</a:t>
            </a:r>
            <a:r>
              <a:rPr lang="zh-CN" altLang="en-US" sz="1900" b="1" dirty="0">
                <a:solidFill>
                  <a:srgbClr val="FF0000"/>
                </a:solidFill>
                <a:latin typeface="黑体" panose="02010609060101010101" pitchFamily="49" charset="-122"/>
                <a:ea typeface="黑体" panose="02010609060101010101" pitchFamily="49" charset="-122"/>
              </a:rPr>
              <a:t>氯氮平</a:t>
            </a:r>
            <a:r>
              <a:rPr lang="zh-CN" altLang="en-US" sz="1900" dirty="0">
                <a:latin typeface="黑体" panose="02010609060101010101" pitchFamily="49" charset="-122"/>
                <a:ea typeface="黑体" panose="02010609060101010101" pitchFamily="49" charset="-122"/>
              </a:rPr>
              <a:t>：</a:t>
            </a:r>
            <a:r>
              <a:rPr lang="en-US" altLang="zh-CN" sz="1900" dirty="0">
                <a:latin typeface="黑体" panose="02010609060101010101" pitchFamily="49" charset="-122"/>
                <a:ea typeface="黑体" panose="02010609060101010101" pitchFamily="49" charset="-122"/>
              </a:rPr>
              <a:t>ANN</a:t>
            </a:r>
            <a:r>
              <a:rPr lang="zh-CN" altLang="en-US" sz="1900" dirty="0">
                <a:latin typeface="黑体" panose="02010609060101010101" pitchFamily="49" charset="-122"/>
                <a:ea typeface="黑体" panose="02010609060101010101" pitchFamily="49" charset="-122"/>
              </a:rPr>
              <a:t>指南</a:t>
            </a:r>
            <a:r>
              <a:rPr lang="en-US" altLang="zh-CN" sz="1900" dirty="0">
                <a:latin typeface="黑体" panose="02010609060101010101" pitchFamily="49" charset="-122"/>
                <a:ea typeface="黑体" panose="02010609060101010101" pitchFamily="49" charset="-122"/>
              </a:rPr>
              <a:t>B</a:t>
            </a:r>
            <a:r>
              <a:rPr lang="zh-CN" altLang="en-US" sz="1900" dirty="0">
                <a:latin typeface="黑体" panose="02010609060101010101" pitchFamily="49" charset="-122"/>
                <a:ea typeface="黑体" panose="02010609060101010101" pitchFamily="49" charset="-122"/>
              </a:rPr>
              <a:t>级推荐，应监测血常规和肝功能</a:t>
            </a:r>
          </a:p>
          <a:p>
            <a:pPr>
              <a:lnSpc>
                <a:spcPct val="110000"/>
              </a:lnSpc>
              <a:buFontTx/>
              <a:buNone/>
            </a:pPr>
            <a:r>
              <a:rPr lang="zh-CN" altLang="en-US" sz="1900" dirty="0">
                <a:latin typeface="黑体" panose="02010609060101010101" pitchFamily="49" charset="-122"/>
                <a:ea typeface="黑体" panose="02010609060101010101" pitchFamily="49" charset="-122"/>
              </a:rPr>
              <a:t>         </a:t>
            </a:r>
            <a:r>
              <a:rPr lang="zh-CN" altLang="en-US" sz="1900" dirty="0" smtClean="0">
                <a:latin typeface="黑体" panose="02010609060101010101" pitchFamily="49" charset="-122"/>
                <a:ea typeface="黑体" panose="02010609060101010101" pitchFamily="49" charset="-122"/>
              </a:rPr>
              <a:t>                    喹硫</a:t>
            </a:r>
            <a:r>
              <a:rPr lang="zh-CN" altLang="en-US" sz="1900" dirty="0">
                <a:latin typeface="黑体" panose="02010609060101010101" pitchFamily="49" charset="-122"/>
                <a:ea typeface="黑体" panose="02010609060101010101" pitchFamily="49" charset="-122"/>
              </a:rPr>
              <a:t>平：</a:t>
            </a:r>
            <a:r>
              <a:rPr lang="en-US" altLang="zh-CN" sz="1900" dirty="0">
                <a:latin typeface="黑体" panose="02010609060101010101" pitchFamily="49" charset="-122"/>
                <a:ea typeface="黑体" panose="02010609060101010101" pitchFamily="49" charset="-122"/>
              </a:rPr>
              <a:t>ANN</a:t>
            </a:r>
            <a:r>
              <a:rPr lang="zh-CN" altLang="en-US" sz="1900" dirty="0">
                <a:latin typeface="黑体" panose="02010609060101010101" pitchFamily="49" charset="-122"/>
                <a:ea typeface="黑体" panose="02010609060101010101" pitchFamily="49" charset="-122"/>
              </a:rPr>
              <a:t>指南</a:t>
            </a:r>
            <a:r>
              <a:rPr lang="en-US" altLang="zh-CN" sz="1900" dirty="0">
                <a:latin typeface="黑体" panose="02010609060101010101" pitchFamily="49" charset="-122"/>
                <a:ea typeface="黑体" panose="02010609060101010101" pitchFamily="49" charset="-122"/>
              </a:rPr>
              <a:t>C</a:t>
            </a:r>
            <a:r>
              <a:rPr lang="zh-CN" altLang="en-US" sz="1900" dirty="0">
                <a:latin typeface="黑体" panose="02010609060101010101" pitchFamily="49" charset="-122"/>
                <a:ea typeface="黑体" panose="02010609060101010101" pitchFamily="49" charset="-122"/>
              </a:rPr>
              <a:t>级推荐</a:t>
            </a:r>
          </a:p>
          <a:p>
            <a:pPr>
              <a:lnSpc>
                <a:spcPct val="110000"/>
              </a:lnSpc>
              <a:buFontTx/>
              <a:buNone/>
            </a:pPr>
            <a:r>
              <a:rPr lang="zh-CN" altLang="en-US" sz="1900" dirty="0">
                <a:latin typeface="黑体" panose="02010609060101010101" pitchFamily="49" charset="-122"/>
                <a:ea typeface="黑体" panose="02010609060101010101" pitchFamily="49" charset="-122"/>
              </a:rPr>
              <a:t>         </a:t>
            </a:r>
            <a:r>
              <a:rPr lang="zh-CN" altLang="en-US" sz="1900" dirty="0" smtClean="0">
                <a:latin typeface="黑体" panose="02010609060101010101" pitchFamily="49" charset="-122"/>
                <a:ea typeface="黑体" panose="02010609060101010101" pitchFamily="49" charset="-122"/>
              </a:rPr>
              <a:t>                    奥</a:t>
            </a:r>
            <a:r>
              <a:rPr lang="zh-CN" altLang="en-US" sz="1900" dirty="0">
                <a:latin typeface="黑体" panose="02010609060101010101" pitchFamily="49" charset="-122"/>
                <a:ea typeface="黑体" panose="02010609060101010101" pitchFamily="49" charset="-122"/>
              </a:rPr>
              <a:t>氮平和利培酮：不</a:t>
            </a:r>
            <a:r>
              <a:rPr lang="zh-CN" altLang="en-US" sz="1900" dirty="0" smtClean="0">
                <a:latin typeface="黑体" panose="02010609060101010101" pitchFamily="49" charset="-122"/>
                <a:ea typeface="黑体" panose="02010609060101010101" pitchFamily="49" charset="-122"/>
              </a:rPr>
              <a:t>推荐</a:t>
            </a:r>
            <a:endParaRPr lang="en-US" altLang="zh-CN" sz="1900" dirty="0" smtClean="0">
              <a:latin typeface="黑体" panose="02010609060101010101" pitchFamily="49" charset="-122"/>
              <a:ea typeface="黑体" panose="02010609060101010101" pitchFamily="49" charset="-122"/>
            </a:endParaRPr>
          </a:p>
          <a:p>
            <a:pPr marL="0" lvl="1" indent="0">
              <a:buNone/>
            </a:pPr>
            <a:r>
              <a:rPr lang="zh-CN" altLang="en-US" sz="1800" dirty="0" smtClean="0">
                <a:latin typeface="黑体" panose="02010609060101010101" pitchFamily="49" charset="-122"/>
                <a:ea typeface="黑体" panose="02010609060101010101" pitchFamily="49" charset="-122"/>
              </a:rPr>
              <a:t>（</a:t>
            </a:r>
            <a:r>
              <a:rPr lang="en-US" altLang="zh-CN" sz="1800" dirty="0" smtClean="0">
                <a:latin typeface="黑体" panose="02010609060101010101" pitchFamily="49" charset="-122"/>
                <a:ea typeface="黑体" panose="02010609060101010101" pitchFamily="49" charset="-122"/>
              </a:rPr>
              <a:t>2</a:t>
            </a:r>
            <a:r>
              <a:rPr lang="zh-CN" altLang="en-US" sz="1800" dirty="0" smtClean="0">
                <a:latin typeface="黑体" panose="02010609060101010101" pitchFamily="49" charset="-122"/>
                <a:ea typeface="黑体" panose="02010609060101010101" pitchFamily="49" charset="-122"/>
              </a:rPr>
              <a:t>）</a:t>
            </a:r>
            <a:r>
              <a:rPr lang="zh-CN" altLang="en-US" sz="1900" dirty="0">
                <a:latin typeface="黑体" panose="02010609060101010101" pitchFamily="49" charset="-122"/>
                <a:ea typeface="黑体" panose="02010609060101010101" pitchFamily="49" charset="-122"/>
              </a:rPr>
              <a:t>典型抗精神病药</a:t>
            </a:r>
            <a:r>
              <a:rPr lang="zh-CN" altLang="en-US" sz="1900" dirty="0" smtClean="0">
                <a:latin typeface="黑体" panose="02010609060101010101" pitchFamily="49" charset="-122"/>
                <a:ea typeface="黑体" panose="02010609060101010101" pitchFamily="49" charset="-122"/>
              </a:rPr>
              <a:t>物：可能加重</a:t>
            </a:r>
            <a:r>
              <a:rPr lang="en-US" altLang="zh-CN" sz="1900" dirty="0" smtClean="0">
                <a:latin typeface="黑体" panose="02010609060101010101" pitchFamily="49" charset="-122"/>
                <a:ea typeface="黑体" panose="02010609060101010101" pitchFamily="49" charset="-122"/>
              </a:rPr>
              <a:t>PD</a:t>
            </a:r>
            <a:r>
              <a:rPr lang="zh-CN" altLang="en-US" sz="1900" dirty="0" smtClean="0">
                <a:latin typeface="黑体" panose="02010609060101010101" pitchFamily="49" charset="-122"/>
                <a:ea typeface="黑体" panose="02010609060101010101" pitchFamily="49" charset="-122"/>
              </a:rPr>
              <a:t>症状，不推荐</a:t>
            </a:r>
            <a:endParaRPr lang="zh-CN" altLang="en-US" sz="1900" dirty="0">
              <a:latin typeface="黑体" panose="02010609060101010101" pitchFamily="49" charset="-122"/>
              <a:ea typeface="黑体" panose="02010609060101010101" pitchFamily="49" charset="-122"/>
            </a:endParaRPr>
          </a:p>
          <a:p>
            <a:pPr marL="0" lvl="1" indent="0">
              <a:buNone/>
            </a:pPr>
            <a:endParaRPr lang="zh-CN" altLang="en-US" sz="1800" dirty="0">
              <a:latin typeface="黑体" panose="02010609060101010101" pitchFamily="49" charset="-122"/>
              <a:ea typeface="黑体" panose="02010609060101010101" pitchFamily="49" charset="-122"/>
            </a:endParaRPr>
          </a:p>
          <a:p>
            <a:pPr lvl="1">
              <a:lnSpc>
                <a:spcPct val="115000"/>
              </a:lnSpc>
              <a:buClr>
                <a:schemeClr val="tx1"/>
              </a:buClr>
              <a:buFontTx/>
              <a:buNone/>
            </a:pPr>
            <a:endParaRPr lang="en-US" altLang="zh-CN" sz="2100" dirty="0">
              <a:latin typeface="黑体" panose="02010609060101010101" pitchFamily="49" charset="-122"/>
              <a:ea typeface="黑体" panose="02010609060101010101" pitchFamily="49" charset="-122"/>
            </a:endParaRPr>
          </a:p>
          <a:p>
            <a:pPr lvl="1">
              <a:lnSpc>
                <a:spcPct val="120000"/>
              </a:lnSpc>
              <a:spcBef>
                <a:spcPct val="15000"/>
              </a:spcBef>
              <a:buClr>
                <a:schemeClr val="tx1"/>
              </a:buClr>
              <a:buFontTx/>
              <a:buNone/>
            </a:pPr>
            <a:endParaRPr lang="zh-CN" altLang="en-US" sz="2100" dirty="0">
              <a:latin typeface="黑体" panose="02010609060101010101" pitchFamily="49" charset="-122"/>
              <a:ea typeface="黑体" panose="02010609060101010101" pitchFamily="49" charset="-122"/>
            </a:endParaRPr>
          </a:p>
          <a:p>
            <a:endParaRPr lang="zh-CN" altLang="en-US" dirty="0"/>
          </a:p>
        </p:txBody>
      </p:sp>
    </p:spTree>
    <p:extLst>
      <p:ext uri="{BB962C8B-B14F-4D97-AF65-F5344CB8AC3E}">
        <p14:creationId xmlns:p14="http://schemas.microsoft.com/office/powerpoint/2010/main" val="748287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27293" y="648494"/>
            <a:ext cx="8911687" cy="692626"/>
          </a:xfrm>
          <a:solidFill>
            <a:schemeClr val="tx2">
              <a:lumMod val="60000"/>
              <a:lumOff val="40000"/>
            </a:schemeClr>
          </a:solidFill>
        </p:spPr>
        <p:txBody>
          <a:bodyPr/>
          <a:lstStyle/>
          <a:p>
            <a:r>
              <a:rPr lang="zh-CN" altLang="en-US" dirty="0" smtClean="0">
                <a:latin typeface="黑体" panose="02010609060101010101" pitchFamily="49" charset="-122"/>
                <a:ea typeface="黑体" panose="02010609060101010101" pitchFamily="49" charset="-122"/>
              </a:rPr>
              <a:t>帕金森病痴呆（</a:t>
            </a:r>
            <a:r>
              <a:rPr lang="en-US" altLang="zh-CN" dirty="0" smtClean="0">
                <a:latin typeface="黑体" panose="02010609060101010101" pitchFamily="49" charset="-122"/>
                <a:ea typeface="黑体" panose="02010609060101010101" pitchFamily="49" charset="-122"/>
              </a:rPr>
              <a:t>PDD</a:t>
            </a:r>
            <a:r>
              <a:rPr lang="zh-CN" altLang="en-US" dirty="0" smtClean="0">
                <a:latin typeface="黑体" panose="02010609060101010101" pitchFamily="49" charset="-122"/>
                <a:ea typeface="黑体" panose="02010609060101010101" pitchFamily="49" charset="-122"/>
              </a:rPr>
              <a:t>）</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840992" y="1597152"/>
            <a:ext cx="9663620" cy="5145024"/>
          </a:xfrm>
        </p:spPr>
        <p:txBody>
          <a:bodyPr/>
          <a:lstStyle/>
          <a:p>
            <a:r>
              <a:rPr lang="zh-CN" altLang="en-US" sz="2000" dirty="0">
                <a:latin typeface="黑体" panose="02010609060101010101" pitchFamily="49" charset="-122"/>
                <a:ea typeface="黑体" panose="02010609060101010101" pitchFamily="49" charset="-122"/>
              </a:rPr>
              <a:t>患病率</a:t>
            </a:r>
            <a:r>
              <a:rPr lang="en-US" altLang="zh-CN" sz="2000" dirty="0">
                <a:latin typeface="黑体" panose="02010609060101010101" pitchFamily="49" charset="-122"/>
                <a:ea typeface="黑体" panose="02010609060101010101" pitchFamily="49" charset="-122"/>
              </a:rPr>
              <a:t>20-40%</a:t>
            </a:r>
            <a:r>
              <a:rPr lang="zh-CN" altLang="en-US" sz="2000" dirty="0" smtClean="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男性、高龄、受教育程度低、经济条件差、病程长、病情程度重、伴抑郁</a:t>
            </a: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精神异常，痴呆发生率</a:t>
            </a:r>
            <a:r>
              <a:rPr lang="zh-CN" altLang="en-US" sz="2000" dirty="0" smtClean="0">
                <a:latin typeface="黑体" panose="02010609060101010101" pitchFamily="49" charset="-122"/>
                <a:ea typeface="黑体" panose="02010609060101010101" pitchFamily="49" charset="-122"/>
              </a:rPr>
              <a:t>高</a:t>
            </a:r>
            <a:endParaRPr lang="en-US" altLang="zh-CN" sz="2000" dirty="0" smtClean="0">
              <a:latin typeface="黑体" panose="02010609060101010101" pitchFamily="49" charset="-122"/>
              <a:ea typeface="黑体" panose="02010609060101010101" pitchFamily="49" charset="-122"/>
            </a:endParaRPr>
          </a:p>
          <a:p>
            <a:r>
              <a:rPr lang="en-US" altLang="zh-CN" sz="2000" dirty="0" smtClean="0">
                <a:latin typeface="黑体" panose="02010609060101010101" pitchFamily="49" charset="-122"/>
                <a:ea typeface="黑体" panose="02010609060101010101" pitchFamily="49" charset="-122"/>
              </a:rPr>
              <a:t>PDD</a:t>
            </a:r>
            <a:r>
              <a:rPr lang="zh-CN" altLang="en-US" sz="2000" dirty="0">
                <a:latin typeface="黑体" panose="02010609060101010101" pitchFamily="49" charset="-122"/>
                <a:ea typeface="黑体" panose="02010609060101010101" pitchFamily="49" charset="-122"/>
              </a:rPr>
              <a:t>临床</a:t>
            </a:r>
            <a:r>
              <a:rPr lang="zh-CN" altLang="en-US" sz="2000" dirty="0" smtClean="0">
                <a:latin typeface="黑体" panose="02010609060101010101" pitchFamily="49" charset="-122"/>
                <a:ea typeface="黑体" panose="02010609060101010101" pitchFamily="49" charset="-122"/>
              </a:rPr>
              <a:t>特征</a:t>
            </a:r>
            <a:r>
              <a:rPr lang="zh-CN" altLang="en-US" sz="2000" dirty="0">
                <a:latin typeface="黑体" panose="02010609060101010101" pitchFamily="49" charset="-122"/>
                <a:ea typeface="黑体" panose="02010609060101010101" pitchFamily="49" charset="-122"/>
              </a:rPr>
              <a:t>：</a:t>
            </a:r>
            <a:endParaRPr lang="zh-CN" altLang="en-US" sz="2000" baseline="30000" dirty="0">
              <a:latin typeface="黑体" panose="02010609060101010101" pitchFamily="49" charset="-122"/>
              <a:ea typeface="黑体" panose="02010609060101010101" pitchFamily="49" charset="-122"/>
            </a:endParaRPr>
          </a:p>
          <a:p>
            <a:pPr>
              <a:lnSpc>
                <a:spcPct val="115000"/>
              </a:lnSpc>
              <a:spcBef>
                <a:spcPct val="15000"/>
              </a:spcBef>
              <a:buSzPct val="85000"/>
              <a:buFont typeface="Wingdings" panose="05000000000000000000" pitchFamily="2" charset="2"/>
              <a:buChar char="Ø"/>
            </a:pPr>
            <a:r>
              <a:rPr lang="zh-CN" altLang="en-US" sz="2000" dirty="0">
                <a:latin typeface="黑体" panose="02010609060101010101" pitchFamily="49" charset="-122"/>
                <a:ea typeface="黑体" panose="02010609060101010101" pitchFamily="49" charset="-122"/>
              </a:rPr>
              <a:t>运动症状： 以震颤为主者较少发生痴呆</a:t>
            </a:r>
          </a:p>
          <a:p>
            <a:pPr>
              <a:lnSpc>
                <a:spcPct val="115000"/>
              </a:lnSpc>
              <a:spcBef>
                <a:spcPct val="15000"/>
              </a:spcBef>
              <a:buSzPct val="85000"/>
              <a:buFont typeface="Wingdings" panose="05000000000000000000" pitchFamily="2" charset="2"/>
              <a:buNone/>
            </a:pPr>
            <a:r>
              <a:rPr lang="zh-CN" altLang="en-US" sz="2000" dirty="0">
                <a:latin typeface="黑体" panose="02010609060101010101" pitchFamily="49" charset="-122"/>
                <a:ea typeface="黑体" panose="02010609060101010101" pitchFamily="49" charset="-122"/>
              </a:rPr>
              <a:t>              </a:t>
            </a:r>
            <a:r>
              <a:rPr lang="zh-CN" altLang="en-US" sz="2000" dirty="0" smtClean="0">
                <a:latin typeface="黑体" panose="02010609060101010101" pitchFamily="49" charset="-122"/>
                <a:ea typeface="黑体" panose="02010609060101010101" pitchFamily="49" charset="-122"/>
              </a:rPr>
              <a:t>以</a:t>
            </a:r>
            <a:r>
              <a:rPr lang="zh-CN" altLang="en-US" sz="2000" dirty="0">
                <a:latin typeface="黑体" panose="02010609060101010101" pitchFamily="49" charset="-122"/>
                <a:ea typeface="黑体" panose="02010609060101010101" pitchFamily="49" charset="-122"/>
              </a:rPr>
              <a:t>强直、姿势、步态障碍者多见</a:t>
            </a:r>
          </a:p>
          <a:p>
            <a:pPr>
              <a:lnSpc>
                <a:spcPct val="115000"/>
              </a:lnSpc>
              <a:spcBef>
                <a:spcPct val="15000"/>
              </a:spcBef>
              <a:buSzPct val="85000"/>
              <a:buFont typeface="Wingdings" panose="05000000000000000000" pitchFamily="2" charset="2"/>
              <a:buChar char="Ø"/>
            </a:pPr>
            <a:r>
              <a:rPr lang="zh-CN" altLang="en-US" sz="2000" dirty="0">
                <a:latin typeface="黑体" panose="02010609060101010101" pitchFamily="49" charset="-122"/>
                <a:ea typeface="黑体" panose="02010609060101010101" pitchFamily="49" charset="-122"/>
              </a:rPr>
              <a:t>认知功能障碍：以皮质下痴呆为特征</a:t>
            </a:r>
          </a:p>
          <a:p>
            <a:pPr>
              <a:lnSpc>
                <a:spcPct val="115000"/>
              </a:lnSpc>
              <a:spcBef>
                <a:spcPct val="15000"/>
              </a:spcBef>
              <a:buSzPct val="85000"/>
              <a:buFont typeface="Wingdings" panose="05000000000000000000" pitchFamily="2" charset="2"/>
              <a:buNone/>
            </a:pPr>
            <a:r>
              <a:rPr lang="zh-CN" altLang="en-US" sz="2000" dirty="0">
                <a:latin typeface="黑体" panose="02010609060101010101" pitchFamily="49" charset="-122"/>
                <a:ea typeface="黑体" panose="02010609060101010101" pitchFamily="49" charset="-122"/>
              </a:rPr>
              <a:t>                             </a:t>
            </a: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执行功能障碍、注意力下降</a:t>
            </a:r>
          </a:p>
          <a:p>
            <a:pPr>
              <a:lnSpc>
                <a:spcPct val="115000"/>
              </a:lnSpc>
              <a:spcBef>
                <a:spcPct val="15000"/>
              </a:spcBef>
              <a:buSzPct val="85000"/>
              <a:buFont typeface="Wingdings" panose="05000000000000000000" pitchFamily="2" charset="2"/>
              <a:buNone/>
            </a:pPr>
            <a:r>
              <a:rPr lang="zh-CN" altLang="en-US" sz="2000" dirty="0">
                <a:latin typeface="黑体" panose="02010609060101010101" pitchFamily="49" charset="-122"/>
                <a:ea typeface="黑体" panose="02010609060101010101" pitchFamily="49" charset="-122"/>
              </a:rPr>
              <a:t>                             </a:t>
            </a: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视空间辨别能力减退    </a:t>
            </a:r>
          </a:p>
          <a:p>
            <a:pPr>
              <a:lnSpc>
                <a:spcPct val="115000"/>
              </a:lnSpc>
              <a:spcBef>
                <a:spcPct val="15000"/>
              </a:spcBef>
              <a:buSzPct val="85000"/>
              <a:buFont typeface="Wingdings" panose="05000000000000000000" pitchFamily="2" charset="2"/>
              <a:buNone/>
            </a:pPr>
            <a:r>
              <a:rPr lang="zh-CN" altLang="en-US" sz="2000" dirty="0">
                <a:latin typeface="黑体" panose="02010609060101010101" pitchFamily="49" charset="-122"/>
                <a:ea typeface="黑体" panose="02010609060101010101" pitchFamily="49" charset="-122"/>
              </a:rPr>
              <a:t>                             </a:t>
            </a: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言语功能、定向力相对保留</a:t>
            </a:r>
          </a:p>
          <a:p>
            <a:pPr>
              <a:lnSpc>
                <a:spcPct val="115000"/>
              </a:lnSpc>
              <a:spcBef>
                <a:spcPct val="15000"/>
              </a:spcBef>
              <a:buSzPct val="85000"/>
              <a:buFont typeface="Wingdings" panose="05000000000000000000" pitchFamily="2" charset="2"/>
              <a:buChar char="Ø"/>
            </a:pPr>
            <a:r>
              <a:rPr lang="zh-CN" altLang="en-US" sz="2000" dirty="0">
                <a:latin typeface="黑体" panose="02010609060101010101" pitchFamily="49" charset="-122"/>
                <a:ea typeface="黑体" panose="02010609060101010101" pitchFamily="49" charset="-122"/>
              </a:rPr>
              <a:t>精神症状： </a:t>
            </a: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视幻觉是</a:t>
            </a:r>
            <a:r>
              <a:rPr lang="en-US" altLang="zh-CN" sz="2000" dirty="0">
                <a:latin typeface="黑体" panose="02010609060101010101" pitchFamily="49" charset="-122"/>
                <a:ea typeface="黑体" panose="02010609060101010101" pitchFamily="49" charset="-122"/>
              </a:rPr>
              <a:t>PDD</a:t>
            </a:r>
            <a:r>
              <a:rPr lang="zh-CN" altLang="en-US" sz="2000" dirty="0">
                <a:latin typeface="黑体" panose="02010609060101010101" pitchFamily="49" charset="-122"/>
                <a:ea typeface="黑体" panose="02010609060101010101" pitchFamily="49" charset="-122"/>
              </a:rPr>
              <a:t>最突出症状</a:t>
            </a:r>
          </a:p>
          <a:p>
            <a:pPr>
              <a:lnSpc>
                <a:spcPct val="115000"/>
              </a:lnSpc>
              <a:spcBef>
                <a:spcPct val="15000"/>
              </a:spcBef>
              <a:buSzPct val="85000"/>
              <a:buFont typeface="Wingdings" panose="05000000000000000000" pitchFamily="2" charset="2"/>
              <a:buNone/>
            </a:pPr>
            <a:r>
              <a:rPr lang="zh-CN" altLang="en-US" sz="2000" dirty="0">
                <a:latin typeface="黑体" panose="02010609060101010101" pitchFamily="49" charset="-122"/>
                <a:ea typeface="黑体" panose="02010609060101010101" pitchFamily="49" charset="-122"/>
              </a:rPr>
              <a:t>              </a:t>
            </a:r>
            <a:r>
              <a:rPr lang="en-US" altLang="zh-CN" sz="2000" dirty="0" smtClean="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抑郁淡漠是</a:t>
            </a:r>
            <a:r>
              <a:rPr lang="en-US" altLang="zh-CN" sz="2000" dirty="0">
                <a:latin typeface="黑体" panose="02010609060101010101" pitchFamily="49" charset="-122"/>
                <a:ea typeface="黑体" panose="02010609060101010101" pitchFamily="49" charset="-122"/>
              </a:rPr>
              <a:t>PDD</a:t>
            </a:r>
            <a:r>
              <a:rPr lang="zh-CN" altLang="en-US" sz="2000" dirty="0">
                <a:latin typeface="黑体" panose="02010609060101010101" pitchFamily="49" charset="-122"/>
                <a:ea typeface="黑体" panose="02010609060101010101" pitchFamily="49" charset="-122"/>
              </a:rPr>
              <a:t>常见情感障碍</a:t>
            </a:r>
          </a:p>
          <a:p>
            <a:pPr>
              <a:lnSpc>
                <a:spcPct val="115000"/>
              </a:lnSpc>
              <a:spcBef>
                <a:spcPct val="15000"/>
              </a:spcBef>
              <a:buSzPct val="85000"/>
              <a:buFont typeface="Wingdings" panose="05000000000000000000" pitchFamily="2" charset="2"/>
              <a:buNone/>
            </a:pPr>
            <a:r>
              <a:rPr lang="zh-CN" altLang="en-US" sz="2000" dirty="0">
                <a:latin typeface="黑体" panose="02010609060101010101" pitchFamily="49" charset="-122"/>
                <a:ea typeface="黑体" panose="02010609060101010101" pitchFamily="49" charset="-122"/>
              </a:rPr>
              <a:t>             </a:t>
            </a:r>
            <a:r>
              <a:rPr lang="zh-CN" altLang="en-US" sz="2000" dirty="0" smtClean="0">
                <a:latin typeface="黑体" panose="02010609060101010101" pitchFamily="49" charset="-122"/>
                <a:ea typeface="黑体" panose="02010609060101010101" pitchFamily="49" charset="-122"/>
              </a:rPr>
              <a:t> </a:t>
            </a:r>
            <a:r>
              <a:rPr lang="en-US" altLang="zh-CN" sz="2000" dirty="0" smtClean="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很少出现幻听、幻嗅等</a:t>
            </a:r>
          </a:p>
          <a:p>
            <a:endParaRPr lang="zh-CN" altLang="en-US" dirty="0"/>
          </a:p>
        </p:txBody>
      </p:sp>
    </p:spTree>
    <p:extLst>
      <p:ext uri="{BB962C8B-B14F-4D97-AF65-F5344CB8AC3E}">
        <p14:creationId xmlns:p14="http://schemas.microsoft.com/office/powerpoint/2010/main" val="627118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2909" y="611918"/>
            <a:ext cx="8911687" cy="643858"/>
          </a:xfrm>
          <a:solidFill>
            <a:schemeClr val="tx2">
              <a:lumMod val="60000"/>
              <a:lumOff val="40000"/>
            </a:schemeClr>
          </a:solidFill>
        </p:spPr>
        <p:txBody>
          <a:bodyPr/>
          <a:lstStyle/>
          <a:p>
            <a:r>
              <a:rPr lang="zh-CN" altLang="en-US" dirty="0" smtClean="0">
                <a:latin typeface="黑体" panose="02010609060101010101" pitchFamily="49" charset="-122"/>
                <a:ea typeface="黑体" panose="02010609060101010101" pitchFamily="49" charset="-122"/>
              </a:rPr>
              <a:t>帕金森病痴呆（</a:t>
            </a:r>
            <a:r>
              <a:rPr lang="en-US" altLang="zh-CN" dirty="0" smtClean="0">
                <a:latin typeface="黑体" panose="02010609060101010101" pitchFamily="49" charset="-122"/>
                <a:ea typeface="黑体" panose="02010609060101010101" pitchFamily="49" charset="-122"/>
              </a:rPr>
              <a:t>PDD</a:t>
            </a:r>
            <a:r>
              <a:rPr lang="zh-CN" altLang="en-US" dirty="0" smtClean="0">
                <a:latin typeface="黑体" panose="02010609060101010101" pitchFamily="49" charset="-122"/>
                <a:ea typeface="黑体" panose="02010609060101010101" pitchFamily="49" charset="-122"/>
              </a:rPr>
              <a:t>）</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440704" y="1513972"/>
            <a:ext cx="5718048" cy="5027723"/>
          </a:xfrm>
          <a:ln/>
        </p:spPr>
        <p:style>
          <a:lnRef idx="1">
            <a:schemeClr val="accent2"/>
          </a:lnRef>
          <a:fillRef idx="2">
            <a:schemeClr val="accent2"/>
          </a:fillRef>
          <a:effectRef idx="1">
            <a:schemeClr val="accent2"/>
          </a:effectRef>
          <a:fontRef idx="minor">
            <a:schemeClr val="dk1"/>
          </a:fontRef>
        </p:style>
        <p:txBody>
          <a:bodyPr/>
          <a:lstStyle/>
          <a:p>
            <a:pPr marL="0" indent="0">
              <a:lnSpc>
                <a:spcPct val="120000"/>
              </a:lnSpc>
              <a:spcBef>
                <a:spcPct val="15000"/>
              </a:spcBef>
              <a:buSzPct val="85000"/>
              <a:buNone/>
            </a:pPr>
            <a:r>
              <a:rPr lang="en-US" altLang="zh-CN" sz="2400" b="1" dirty="0">
                <a:latin typeface="黑体" panose="02010609060101010101" pitchFamily="49" charset="-122"/>
                <a:ea typeface="黑体" panose="02010609060101010101" pitchFamily="49" charset="-122"/>
              </a:rPr>
              <a:t>PDD</a:t>
            </a:r>
            <a:r>
              <a:rPr lang="zh-CN" altLang="en-US" sz="2400" b="1" dirty="0">
                <a:latin typeface="黑体" panose="02010609060101010101" pitchFamily="49" charset="-122"/>
                <a:ea typeface="黑体" panose="02010609060101010101" pitchFamily="49" charset="-122"/>
              </a:rPr>
              <a:t>诊断步骤</a:t>
            </a:r>
          </a:p>
          <a:p>
            <a:pPr>
              <a:lnSpc>
                <a:spcPct val="120000"/>
              </a:lnSpc>
              <a:spcBef>
                <a:spcPct val="15000"/>
              </a:spcBef>
              <a:buSzPct val="85000"/>
              <a:buFont typeface="Wingdings" panose="05000000000000000000" pitchFamily="2" charset="2"/>
              <a:buNone/>
            </a:pPr>
            <a:r>
              <a:rPr lang="zh-CN" altLang="en-US" sz="2000" dirty="0">
                <a:latin typeface="黑体" panose="02010609060101010101" pitchFamily="49" charset="-122"/>
                <a:ea typeface="黑体" panose="02010609060101010101" pitchFamily="49" charset="-122"/>
              </a:rPr>
              <a:t>首先是确定出现痴呆前</a:t>
            </a:r>
            <a:r>
              <a:rPr lang="en-US" altLang="zh-CN" sz="2000" dirty="0">
                <a:latin typeface="黑体" panose="02010609060101010101" pitchFamily="49" charset="-122"/>
                <a:ea typeface="黑体" panose="02010609060101010101" pitchFamily="49" charset="-122"/>
              </a:rPr>
              <a:t>1</a:t>
            </a:r>
            <a:r>
              <a:rPr lang="zh-CN" altLang="en-US" sz="2000" dirty="0">
                <a:latin typeface="黑体" panose="02010609060101010101" pitchFamily="49" charset="-122"/>
                <a:ea typeface="黑体" panose="02010609060101010101" pitchFamily="49" charset="-122"/>
              </a:rPr>
              <a:t>年已存在原发性</a:t>
            </a:r>
            <a:r>
              <a:rPr lang="en-US" altLang="zh-CN" sz="2000" dirty="0">
                <a:latin typeface="黑体" panose="02010609060101010101" pitchFamily="49" charset="-122"/>
                <a:ea typeface="黑体" panose="02010609060101010101" pitchFamily="49" charset="-122"/>
              </a:rPr>
              <a:t>PD</a:t>
            </a:r>
            <a:r>
              <a:rPr lang="zh-CN" altLang="en-US" sz="2000" dirty="0">
                <a:latin typeface="黑体" panose="02010609060101010101" pitchFamily="49" charset="-122"/>
                <a:ea typeface="黑体" panose="02010609060101010101" pitchFamily="49" charset="-122"/>
              </a:rPr>
              <a:t>为前提</a:t>
            </a:r>
          </a:p>
          <a:p>
            <a:pPr>
              <a:lnSpc>
                <a:spcPct val="120000"/>
              </a:lnSpc>
              <a:spcBef>
                <a:spcPct val="15000"/>
              </a:spcBef>
              <a:buSzPct val="85000"/>
              <a:buFont typeface="Wingdings" panose="05000000000000000000" pitchFamily="2" charset="2"/>
              <a:buNone/>
            </a:pPr>
            <a:r>
              <a:rPr lang="zh-CN" altLang="en-US" sz="2000" dirty="0">
                <a:latin typeface="黑体" panose="02010609060101010101" pitchFamily="49" charset="-122"/>
                <a:ea typeface="黑体" panose="02010609060101010101" pitchFamily="49" charset="-122"/>
              </a:rPr>
              <a:t>具体诊断条件为：</a:t>
            </a:r>
          </a:p>
          <a:p>
            <a:pPr>
              <a:lnSpc>
                <a:spcPct val="120000"/>
              </a:lnSpc>
              <a:spcBef>
                <a:spcPct val="15000"/>
              </a:spcBef>
              <a:buSzPct val="85000"/>
              <a:buFont typeface="Wingdings" panose="05000000000000000000" pitchFamily="2" charset="2"/>
              <a:buAutoNum type="arabicPeriod"/>
            </a:pPr>
            <a:r>
              <a:rPr lang="zh-CN" altLang="en-US" sz="2000" dirty="0">
                <a:latin typeface="黑体" panose="02010609060101010101" pitchFamily="49" charset="-122"/>
                <a:ea typeface="黑体" panose="02010609060101010101" pitchFamily="49" charset="-122"/>
              </a:rPr>
              <a:t>根据</a:t>
            </a:r>
            <a:r>
              <a:rPr lang="en-US" altLang="zh-CN" sz="2000" dirty="0">
                <a:latin typeface="黑体" panose="02010609060101010101" pitchFamily="49" charset="-122"/>
                <a:ea typeface="黑体" panose="02010609060101010101" pitchFamily="49" charset="-122"/>
              </a:rPr>
              <a:t>UK</a:t>
            </a:r>
            <a:r>
              <a:rPr lang="zh-CN" altLang="en-US" sz="2000" dirty="0">
                <a:latin typeface="黑体" panose="02010609060101010101" pitchFamily="49" charset="-122"/>
                <a:ea typeface="黑体" panose="02010609060101010101" pitchFamily="49" charset="-122"/>
              </a:rPr>
              <a:t>脑库标准确诊</a:t>
            </a:r>
            <a:r>
              <a:rPr lang="en-US" altLang="zh-CN" sz="2000" dirty="0">
                <a:latin typeface="黑体" panose="02010609060101010101" pitchFamily="49" charset="-122"/>
                <a:ea typeface="黑体" panose="02010609060101010101" pitchFamily="49" charset="-122"/>
              </a:rPr>
              <a:t>PD</a:t>
            </a:r>
          </a:p>
          <a:p>
            <a:pPr>
              <a:lnSpc>
                <a:spcPct val="120000"/>
              </a:lnSpc>
              <a:spcBef>
                <a:spcPct val="15000"/>
              </a:spcBef>
              <a:buSzPct val="85000"/>
              <a:buFont typeface="Wingdings" panose="05000000000000000000" pitchFamily="2" charset="2"/>
              <a:buAutoNum type="arabicPeriod"/>
            </a:pPr>
            <a:r>
              <a:rPr lang="zh-CN" altLang="en-US" sz="2000" dirty="0">
                <a:latin typeface="黑体" panose="02010609060101010101" pitchFamily="49" charset="-122"/>
                <a:ea typeface="黑体" panose="02010609060101010101" pitchFamily="49" charset="-122"/>
              </a:rPr>
              <a:t>确立</a:t>
            </a:r>
            <a:r>
              <a:rPr lang="en-US" altLang="zh-CN" sz="2000" dirty="0">
                <a:latin typeface="黑体" panose="02010609060101010101" pitchFamily="49" charset="-122"/>
                <a:ea typeface="黑体" panose="02010609060101010101" pitchFamily="49" charset="-122"/>
              </a:rPr>
              <a:t>PD</a:t>
            </a:r>
            <a:r>
              <a:rPr lang="zh-CN" altLang="en-US" sz="2000" dirty="0">
                <a:latin typeface="黑体" panose="02010609060101010101" pitchFamily="49" charset="-122"/>
                <a:ea typeface="黑体" panose="02010609060101010101" pitchFamily="49" charset="-122"/>
              </a:rPr>
              <a:t>在前，痴呆在后，时间</a:t>
            </a:r>
            <a:r>
              <a:rPr lang="en-US" altLang="zh-CN" sz="2000" dirty="0">
                <a:latin typeface="黑体" panose="02010609060101010101" pitchFamily="49" charset="-122"/>
                <a:ea typeface="黑体" panose="02010609060101010101" pitchFamily="49" charset="-122"/>
              </a:rPr>
              <a:t>1</a:t>
            </a:r>
            <a:r>
              <a:rPr lang="zh-CN" altLang="en-US" sz="2000" dirty="0">
                <a:latin typeface="黑体" panose="02010609060101010101" pitchFamily="49" charset="-122"/>
                <a:ea typeface="黑体" panose="02010609060101010101" pitchFamily="49" charset="-122"/>
              </a:rPr>
              <a:t>年</a:t>
            </a:r>
          </a:p>
          <a:p>
            <a:pPr>
              <a:lnSpc>
                <a:spcPct val="120000"/>
              </a:lnSpc>
              <a:spcBef>
                <a:spcPct val="15000"/>
              </a:spcBef>
              <a:buSzPct val="85000"/>
              <a:buFont typeface="Wingdings" panose="05000000000000000000" pitchFamily="2" charset="2"/>
              <a:buAutoNum type="arabicPeriod"/>
            </a:pPr>
            <a:r>
              <a:rPr lang="zh-CN" altLang="en-US" sz="2000" dirty="0">
                <a:latin typeface="黑体" panose="02010609060101010101" pitchFamily="49" charset="-122"/>
                <a:ea typeface="黑体" panose="02010609060101010101" pitchFamily="49" charset="-122"/>
              </a:rPr>
              <a:t>存在认知功能受损，</a:t>
            </a:r>
            <a:r>
              <a:rPr lang="en-US" altLang="zh-CN" sz="2000" dirty="0">
                <a:latin typeface="黑体" panose="02010609060101010101" pitchFamily="49" charset="-122"/>
                <a:ea typeface="黑体" panose="02010609060101010101" pitchFamily="49" charset="-122"/>
              </a:rPr>
              <a:t>MMSE≤25</a:t>
            </a:r>
            <a:r>
              <a:rPr lang="zh-CN" altLang="en-US" sz="2000" dirty="0">
                <a:latin typeface="黑体" panose="02010609060101010101" pitchFamily="49" charset="-122"/>
                <a:ea typeface="黑体" panose="02010609060101010101" pitchFamily="49" charset="-122"/>
              </a:rPr>
              <a:t>分</a:t>
            </a:r>
          </a:p>
          <a:p>
            <a:pPr>
              <a:lnSpc>
                <a:spcPct val="120000"/>
              </a:lnSpc>
              <a:spcBef>
                <a:spcPct val="15000"/>
              </a:spcBef>
              <a:buSzPct val="85000"/>
              <a:buFont typeface="Wingdings" panose="05000000000000000000" pitchFamily="2" charset="2"/>
              <a:buAutoNum type="arabicPeriod"/>
            </a:pPr>
            <a:r>
              <a:rPr lang="zh-CN" altLang="en-US" sz="2000" dirty="0">
                <a:latin typeface="黑体" panose="02010609060101010101" pitchFamily="49" charset="-122"/>
                <a:ea typeface="黑体" panose="02010609060101010101" pitchFamily="49" charset="-122"/>
              </a:rPr>
              <a:t>通过对照料者访问或问卷确定日常生活能力受损</a:t>
            </a:r>
          </a:p>
          <a:p>
            <a:pPr>
              <a:lnSpc>
                <a:spcPct val="120000"/>
              </a:lnSpc>
              <a:spcBef>
                <a:spcPct val="15000"/>
              </a:spcBef>
              <a:buSzPct val="85000"/>
              <a:buFont typeface="Wingdings" panose="05000000000000000000" pitchFamily="2" charset="2"/>
              <a:buAutoNum type="arabicPeriod"/>
            </a:pPr>
            <a:r>
              <a:rPr lang="zh-CN" altLang="en-US" sz="2000" dirty="0">
                <a:latin typeface="黑体" panose="02010609060101010101" pitchFamily="49" charset="-122"/>
                <a:ea typeface="黑体" panose="02010609060101010101" pitchFamily="49" charset="-122"/>
              </a:rPr>
              <a:t>两种以上认知受损：注意、执行、视空间、记忆力</a:t>
            </a:r>
            <a:r>
              <a:rPr lang="zh-CN" altLang="en-US" sz="2000" dirty="0" smtClean="0">
                <a:latin typeface="黑体" panose="02010609060101010101" pitchFamily="49" charset="-122"/>
                <a:ea typeface="黑体" panose="02010609060101010101" pitchFamily="49" charset="-122"/>
              </a:rPr>
              <a:t>等</a:t>
            </a:r>
            <a:endParaRPr lang="en-US" altLang="zh-CN" sz="2000" dirty="0" smtClean="0">
              <a:latin typeface="黑体" panose="02010609060101010101" pitchFamily="49" charset="-122"/>
              <a:ea typeface="黑体" panose="02010609060101010101" pitchFamily="49" charset="-122"/>
            </a:endParaRPr>
          </a:p>
          <a:p>
            <a:pPr>
              <a:lnSpc>
                <a:spcPct val="120000"/>
              </a:lnSpc>
              <a:spcBef>
                <a:spcPct val="15000"/>
              </a:spcBef>
              <a:buSzPct val="85000"/>
              <a:buFont typeface="Wingdings" panose="05000000000000000000" pitchFamily="2" charset="2"/>
              <a:buAutoNum type="arabicPeriod"/>
            </a:pPr>
            <a:endParaRPr lang="zh-CN" altLang="en-US" b="1" dirty="0" smtClean="0"/>
          </a:p>
          <a:p>
            <a:endParaRPr lang="zh-CN" altLang="en-US" dirty="0"/>
          </a:p>
        </p:txBody>
      </p:sp>
      <p:sp>
        <p:nvSpPr>
          <p:cNvPr id="4" name="文本框 3"/>
          <p:cNvSpPr txBox="1"/>
          <p:nvPr/>
        </p:nvSpPr>
        <p:spPr>
          <a:xfrm>
            <a:off x="6510528" y="1513972"/>
            <a:ext cx="5413248" cy="502772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nSpc>
                <a:spcPct val="110000"/>
              </a:lnSpc>
              <a:spcBef>
                <a:spcPct val="15000"/>
              </a:spcBef>
              <a:buSzPct val="85000"/>
            </a:pPr>
            <a:r>
              <a:rPr lang="en-US" altLang="zh-CN" sz="2400" b="1" dirty="0" smtClean="0">
                <a:solidFill>
                  <a:schemeClr val="tx1"/>
                </a:solidFill>
                <a:latin typeface="黑体" panose="02010609060101010101" pitchFamily="49" charset="-122"/>
                <a:ea typeface="黑体" panose="02010609060101010101" pitchFamily="49" charset="-122"/>
              </a:rPr>
              <a:t>PDD</a:t>
            </a:r>
            <a:r>
              <a:rPr lang="zh-CN" altLang="en-US" sz="2400" b="1" dirty="0" smtClean="0">
                <a:solidFill>
                  <a:schemeClr val="tx1"/>
                </a:solidFill>
                <a:latin typeface="黑体" panose="02010609060101010101" pitchFamily="49" charset="-122"/>
                <a:ea typeface="黑体" panose="02010609060101010101" pitchFamily="49" charset="-122"/>
              </a:rPr>
              <a:t>治疗</a:t>
            </a:r>
            <a:r>
              <a:rPr lang="zh-CN" altLang="en-US" sz="2400" b="1" dirty="0">
                <a:solidFill>
                  <a:schemeClr val="tx1"/>
                </a:solidFill>
                <a:latin typeface="黑体" panose="02010609060101010101" pitchFamily="49" charset="-122"/>
                <a:ea typeface="黑体" panose="02010609060101010101" pitchFamily="49" charset="-122"/>
              </a:rPr>
              <a:t>策略</a:t>
            </a:r>
            <a:r>
              <a:rPr lang="en-US" altLang="zh-CN" sz="2400" b="1" dirty="0">
                <a:solidFill>
                  <a:schemeClr val="tx1"/>
                </a:solidFill>
                <a:latin typeface="黑体" panose="02010609060101010101" pitchFamily="49" charset="-122"/>
                <a:ea typeface="黑体" panose="02010609060101010101" pitchFamily="49" charset="-122"/>
              </a:rPr>
              <a:t>(EFNS</a:t>
            </a:r>
            <a:r>
              <a:rPr lang="zh-CN" altLang="en-US" sz="2400" b="1" dirty="0">
                <a:solidFill>
                  <a:schemeClr val="tx1"/>
                </a:solidFill>
                <a:latin typeface="黑体" panose="02010609060101010101" pitchFamily="49" charset="-122"/>
                <a:ea typeface="黑体" panose="02010609060101010101" pitchFamily="49" charset="-122"/>
              </a:rPr>
              <a:t>指南，</a:t>
            </a:r>
            <a:r>
              <a:rPr lang="en-US" altLang="zh-CN" sz="2400" b="1" dirty="0">
                <a:solidFill>
                  <a:schemeClr val="tx1"/>
                </a:solidFill>
                <a:latin typeface="黑体" panose="02010609060101010101" pitchFamily="49" charset="-122"/>
                <a:ea typeface="黑体" panose="02010609060101010101" pitchFamily="49" charset="-122"/>
              </a:rPr>
              <a:t>2006</a:t>
            </a:r>
            <a:r>
              <a:rPr lang="en-US" altLang="zh-CN" sz="2400" b="1" dirty="0" smtClean="0">
                <a:solidFill>
                  <a:schemeClr val="tx1"/>
                </a:solidFill>
                <a:latin typeface="黑体" panose="02010609060101010101" pitchFamily="49" charset="-122"/>
                <a:ea typeface="黑体" panose="02010609060101010101" pitchFamily="49" charset="-122"/>
              </a:rPr>
              <a:t>)</a:t>
            </a:r>
          </a:p>
          <a:p>
            <a:pPr>
              <a:lnSpc>
                <a:spcPct val="110000"/>
              </a:lnSpc>
              <a:spcBef>
                <a:spcPct val="15000"/>
              </a:spcBef>
              <a:buSzPct val="85000"/>
              <a:buFont typeface="Wingdings" panose="05000000000000000000" pitchFamily="2" charset="2"/>
              <a:buChar char="l"/>
            </a:pPr>
            <a:r>
              <a:rPr lang="zh-CN" altLang="en-US" sz="2000" dirty="0" smtClean="0">
                <a:latin typeface="黑体" panose="02010609060101010101" pitchFamily="49" charset="-122"/>
                <a:ea typeface="黑体" panose="02010609060101010101" pitchFamily="49" charset="-122"/>
              </a:rPr>
              <a:t>停</a:t>
            </a:r>
            <a:r>
              <a:rPr lang="zh-CN" altLang="en-US" sz="2000" dirty="0">
                <a:latin typeface="黑体" panose="02010609060101010101" pitchFamily="49" charset="-122"/>
                <a:ea typeface="黑体" panose="02010609060101010101" pitchFamily="49" charset="-122"/>
              </a:rPr>
              <a:t>用可能加重认知功能损害的药物：</a:t>
            </a:r>
          </a:p>
          <a:p>
            <a:pPr lvl="1">
              <a:lnSpc>
                <a:spcPct val="110000"/>
              </a:lnSpc>
              <a:spcBef>
                <a:spcPct val="15000"/>
              </a:spcBef>
              <a:buFont typeface="Times New Roman" panose="02020603050405020304" pitchFamily="18" charset="0"/>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抗胆碱能药物（</a:t>
            </a:r>
            <a:r>
              <a:rPr lang="en-US" altLang="zh-CN" sz="2000" dirty="0">
                <a:latin typeface="黑体" panose="02010609060101010101" pitchFamily="49" charset="-122"/>
                <a:ea typeface="黑体" panose="02010609060101010101" pitchFamily="49" charset="-122"/>
              </a:rPr>
              <a:t>B</a:t>
            </a:r>
            <a:r>
              <a:rPr lang="zh-CN" altLang="en-US" sz="2000" dirty="0">
                <a:latin typeface="黑体" panose="02010609060101010101" pitchFamily="49" charset="-122"/>
                <a:ea typeface="黑体" panose="02010609060101010101" pitchFamily="49" charset="-122"/>
              </a:rPr>
              <a:t>级）</a:t>
            </a:r>
          </a:p>
          <a:p>
            <a:pPr lvl="1">
              <a:lnSpc>
                <a:spcPct val="110000"/>
              </a:lnSpc>
              <a:spcBef>
                <a:spcPct val="15000"/>
              </a:spcBef>
              <a:buFont typeface="Times New Roman" panose="02020603050405020304" pitchFamily="18" charset="0"/>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金刚烷胺（</a:t>
            </a:r>
            <a:r>
              <a:rPr lang="en-US" altLang="zh-CN" sz="2000" dirty="0">
                <a:latin typeface="黑体" panose="02010609060101010101" pitchFamily="49" charset="-122"/>
                <a:ea typeface="黑体" panose="02010609060101010101" pitchFamily="49" charset="-122"/>
              </a:rPr>
              <a:t>C</a:t>
            </a:r>
            <a:r>
              <a:rPr lang="zh-CN" altLang="en-US" sz="2000" dirty="0">
                <a:latin typeface="黑体" panose="02010609060101010101" pitchFamily="49" charset="-122"/>
                <a:ea typeface="黑体" panose="02010609060101010101" pitchFamily="49" charset="-122"/>
              </a:rPr>
              <a:t>级）</a:t>
            </a:r>
          </a:p>
          <a:p>
            <a:pPr lvl="1">
              <a:lnSpc>
                <a:spcPct val="110000"/>
              </a:lnSpc>
              <a:spcBef>
                <a:spcPct val="15000"/>
              </a:spcBef>
              <a:buFont typeface="Times New Roman" panose="02020603050405020304" pitchFamily="18" charset="0"/>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三环类抗抑郁药（</a:t>
            </a:r>
            <a:r>
              <a:rPr lang="en-US" altLang="zh-CN" sz="2000" dirty="0">
                <a:latin typeface="黑体" panose="02010609060101010101" pitchFamily="49" charset="-122"/>
                <a:ea typeface="黑体" panose="02010609060101010101" pitchFamily="49" charset="-122"/>
              </a:rPr>
              <a:t>C</a:t>
            </a:r>
            <a:r>
              <a:rPr lang="zh-CN" altLang="en-US" sz="2000" dirty="0">
                <a:latin typeface="黑体" panose="02010609060101010101" pitchFamily="49" charset="-122"/>
                <a:ea typeface="黑体" panose="02010609060101010101" pitchFamily="49" charset="-122"/>
              </a:rPr>
              <a:t>级）</a:t>
            </a:r>
          </a:p>
          <a:p>
            <a:pPr lvl="1">
              <a:lnSpc>
                <a:spcPct val="110000"/>
              </a:lnSpc>
              <a:spcBef>
                <a:spcPct val="15000"/>
              </a:spcBef>
              <a:buFont typeface="Times New Roman" panose="02020603050405020304" pitchFamily="18" charset="0"/>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托特罗定和奥昔布宁（</a:t>
            </a:r>
            <a:r>
              <a:rPr lang="en-US" altLang="zh-CN" sz="2000" dirty="0">
                <a:latin typeface="黑体" panose="02010609060101010101" pitchFamily="49" charset="-122"/>
                <a:ea typeface="黑体" panose="02010609060101010101" pitchFamily="49" charset="-122"/>
              </a:rPr>
              <a:t>C</a:t>
            </a:r>
            <a:r>
              <a:rPr lang="zh-CN" altLang="en-US" sz="2000" dirty="0">
                <a:latin typeface="黑体" panose="02010609060101010101" pitchFamily="49" charset="-122"/>
                <a:ea typeface="黑体" panose="02010609060101010101" pitchFamily="49" charset="-122"/>
              </a:rPr>
              <a:t>级）</a:t>
            </a:r>
          </a:p>
          <a:p>
            <a:pPr lvl="1">
              <a:lnSpc>
                <a:spcPct val="110000"/>
              </a:lnSpc>
              <a:spcBef>
                <a:spcPct val="15000"/>
              </a:spcBef>
              <a:buFont typeface="Times New Roman" panose="02020603050405020304" pitchFamily="18" charset="0"/>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地西泮（</a:t>
            </a:r>
            <a:r>
              <a:rPr lang="en-US" altLang="zh-CN" sz="2000" dirty="0">
                <a:latin typeface="黑体" panose="02010609060101010101" pitchFamily="49" charset="-122"/>
                <a:ea typeface="黑体" panose="02010609060101010101" pitchFamily="49" charset="-122"/>
              </a:rPr>
              <a:t>C</a:t>
            </a:r>
            <a:r>
              <a:rPr lang="zh-CN" altLang="en-US" sz="2000" dirty="0">
                <a:latin typeface="黑体" panose="02010609060101010101" pitchFamily="49" charset="-122"/>
                <a:ea typeface="黑体" panose="02010609060101010101" pitchFamily="49" charset="-122"/>
              </a:rPr>
              <a:t>级）</a:t>
            </a:r>
          </a:p>
          <a:p>
            <a:pPr>
              <a:lnSpc>
                <a:spcPct val="110000"/>
              </a:lnSpc>
              <a:spcBef>
                <a:spcPct val="15000"/>
              </a:spcBef>
              <a:buSzPct val="85000"/>
              <a:buFont typeface="Wingdings" panose="05000000000000000000" pitchFamily="2" charset="2"/>
              <a:buChar char="l"/>
            </a:pPr>
            <a:r>
              <a:rPr lang="zh-CN" altLang="en-US" sz="2000" dirty="0">
                <a:latin typeface="黑体" panose="02010609060101010101" pitchFamily="49" charset="-122"/>
                <a:ea typeface="黑体" panose="02010609060101010101" pitchFamily="49" charset="-122"/>
              </a:rPr>
              <a:t>加用胆碱酯酶抑制剂：</a:t>
            </a:r>
          </a:p>
          <a:p>
            <a:pPr lvl="1">
              <a:lnSpc>
                <a:spcPct val="110000"/>
              </a:lnSpc>
              <a:spcBef>
                <a:spcPct val="15000"/>
              </a:spcBef>
              <a:buFont typeface="Times New Roman" panose="02020603050405020304" pitchFamily="18" charset="0"/>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卡巴拉汀（</a:t>
            </a:r>
            <a:r>
              <a:rPr lang="en-US" altLang="zh-CN" sz="2000" dirty="0">
                <a:latin typeface="黑体" panose="02010609060101010101" pitchFamily="49" charset="-122"/>
                <a:ea typeface="黑体" panose="02010609060101010101" pitchFamily="49" charset="-122"/>
              </a:rPr>
              <a:t>A</a:t>
            </a:r>
            <a:r>
              <a:rPr lang="zh-CN" altLang="en-US" sz="2000" dirty="0">
                <a:latin typeface="黑体" panose="02010609060101010101" pitchFamily="49" charset="-122"/>
                <a:ea typeface="黑体" panose="02010609060101010101" pitchFamily="49" charset="-122"/>
              </a:rPr>
              <a:t>级）</a:t>
            </a:r>
          </a:p>
          <a:p>
            <a:pPr lvl="1">
              <a:lnSpc>
                <a:spcPct val="110000"/>
              </a:lnSpc>
              <a:spcBef>
                <a:spcPct val="15000"/>
              </a:spcBef>
              <a:buFont typeface="Times New Roman" panose="02020603050405020304" pitchFamily="18" charset="0"/>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多奈哌齐（</a:t>
            </a:r>
            <a:r>
              <a:rPr lang="en-US" altLang="zh-CN" sz="2000" dirty="0">
                <a:latin typeface="黑体" panose="02010609060101010101" pitchFamily="49" charset="-122"/>
                <a:ea typeface="黑体" panose="02010609060101010101" pitchFamily="49" charset="-122"/>
              </a:rPr>
              <a:t>C</a:t>
            </a:r>
            <a:r>
              <a:rPr lang="zh-CN" altLang="en-US" sz="2000" dirty="0">
                <a:latin typeface="黑体" panose="02010609060101010101" pitchFamily="49" charset="-122"/>
                <a:ea typeface="黑体" panose="02010609060101010101" pitchFamily="49" charset="-122"/>
              </a:rPr>
              <a:t>级）</a:t>
            </a:r>
          </a:p>
          <a:p>
            <a:pPr lvl="1">
              <a:lnSpc>
                <a:spcPct val="110000"/>
              </a:lnSpc>
              <a:spcBef>
                <a:spcPct val="15000"/>
              </a:spcBef>
              <a:buFont typeface="Times New Roman" panose="02020603050405020304" pitchFamily="18" charset="0"/>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加兰他敏（</a:t>
            </a:r>
            <a:r>
              <a:rPr lang="en-US" altLang="zh-CN" sz="2000" dirty="0">
                <a:latin typeface="黑体" panose="02010609060101010101" pitchFamily="49" charset="-122"/>
                <a:ea typeface="黑体" panose="02010609060101010101" pitchFamily="49" charset="-122"/>
              </a:rPr>
              <a:t>C</a:t>
            </a:r>
            <a:r>
              <a:rPr lang="zh-CN" altLang="en-US" sz="2000" dirty="0">
                <a:latin typeface="黑体" panose="02010609060101010101" pitchFamily="49" charset="-122"/>
                <a:ea typeface="黑体" panose="02010609060101010101" pitchFamily="49" charset="-122"/>
              </a:rPr>
              <a:t>级）</a:t>
            </a:r>
          </a:p>
          <a:p>
            <a:pPr lvl="1">
              <a:lnSpc>
                <a:spcPct val="110000"/>
              </a:lnSpc>
              <a:spcBef>
                <a:spcPct val="15000"/>
              </a:spcBef>
              <a:buFont typeface="Times New Roman" panose="02020603050405020304" pitchFamily="18" charset="0"/>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考虑到他克林的肝毒性，不推荐其用于</a:t>
            </a:r>
            <a:r>
              <a:rPr lang="en-US" altLang="zh-CN" sz="2000" dirty="0">
                <a:latin typeface="黑体" panose="02010609060101010101" pitchFamily="49" charset="-122"/>
                <a:ea typeface="黑体" panose="02010609060101010101" pitchFamily="49" charset="-122"/>
              </a:rPr>
              <a:t>PDD</a:t>
            </a:r>
            <a:r>
              <a:rPr lang="zh-CN" altLang="en-US" sz="2000" dirty="0">
                <a:latin typeface="黑体" panose="02010609060101010101" pitchFamily="49" charset="-122"/>
                <a:ea typeface="黑体" panose="02010609060101010101" pitchFamily="49" charset="-122"/>
              </a:rPr>
              <a:t>的</a:t>
            </a:r>
            <a:r>
              <a:rPr lang="zh-CN" altLang="en-US" sz="2000" dirty="0" smtClean="0">
                <a:latin typeface="黑体" panose="02010609060101010101" pitchFamily="49" charset="-122"/>
                <a:ea typeface="黑体" panose="02010609060101010101" pitchFamily="49" charset="-122"/>
              </a:rPr>
              <a:t>治疗</a:t>
            </a:r>
            <a:endParaRPr lang="zh-CN" altLang="en-US" sz="2000" dirty="0">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4464389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63869" y="636302"/>
            <a:ext cx="8911687" cy="692626"/>
          </a:xfrm>
          <a:solidFill>
            <a:schemeClr val="tx2">
              <a:lumMod val="60000"/>
              <a:lumOff val="40000"/>
            </a:schemeClr>
          </a:solidFill>
        </p:spPr>
        <p:txBody>
          <a:bodyPr/>
          <a:lstStyle/>
          <a:p>
            <a:r>
              <a:rPr lang="zh-CN" altLang="en-US" dirty="0" smtClean="0">
                <a:latin typeface="黑体" panose="02010609060101010101" pitchFamily="49" charset="-122"/>
                <a:ea typeface="黑体" panose="02010609060101010101" pitchFamily="49" charset="-122"/>
              </a:rPr>
              <a:t>直立性低血压</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763869" y="1499616"/>
            <a:ext cx="10062371" cy="5205984"/>
          </a:xfrm>
        </p:spPr>
        <p:txBody>
          <a:bodyPr>
            <a:normAutofit fontScale="92500" lnSpcReduction="10000"/>
          </a:bodyPr>
          <a:lstStyle/>
          <a:p>
            <a:pPr marL="342900" lvl="1" indent="-342900">
              <a:lnSpc>
                <a:spcPct val="120000"/>
              </a:lnSpc>
            </a:pPr>
            <a:r>
              <a:rPr lang="zh-CN" altLang="en-US" sz="2100" dirty="0" smtClean="0">
                <a:latin typeface="黑体" panose="02010609060101010101" pitchFamily="49" charset="-122"/>
                <a:ea typeface="黑体" panose="02010609060101010101" pitchFamily="49" charset="-122"/>
              </a:rPr>
              <a:t>定义：</a:t>
            </a:r>
            <a:r>
              <a:rPr lang="zh-CN" altLang="en-US" sz="2100" dirty="0">
                <a:latin typeface="黑体" panose="02010609060101010101" pitchFamily="49" charset="-122"/>
                <a:ea typeface="黑体" panose="02010609060101010101" pitchFamily="49" charset="-122"/>
              </a:rPr>
              <a:t>改变体位为站立位</a:t>
            </a:r>
            <a:r>
              <a:rPr lang="en-US" altLang="zh-CN" sz="2100" dirty="0">
                <a:latin typeface="黑体" panose="02010609060101010101" pitchFamily="49" charset="-122"/>
                <a:ea typeface="黑体" panose="02010609060101010101" pitchFamily="49" charset="-122"/>
              </a:rPr>
              <a:t>3</a:t>
            </a:r>
            <a:r>
              <a:rPr lang="zh-CN" altLang="en-US" sz="2100" dirty="0">
                <a:latin typeface="黑体" panose="02010609060101010101" pitchFamily="49" charset="-122"/>
                <a:ea typeface="黑体" panose="02010609060101010101" pitchFamily="49" charset="-122"/>
              </a:rPr>
              <a:t>分钟内，收缩压持续下降至少</a:t>
            </a:r>
            <a:r>
              <a:rPr lang="en-US" altLang="zh-CN" sz="2100" dirty="0">
                <a:latin typeface="黑体" panose="02010609060101010101" pitchFamily="49" charset="-122"/>
                <a:ea typeface="黑体" panose="02010609060101010101" pitchFamily="49" charset="-122"/>
              </a:rPr>
              <a:t>20mmHg</a:t>
            </a:r>
            <a:r>
              <a:rPr lang="zh-CN" altLang="en-US" sz="2100" dirty="0">
                <a:latin typeface="黑体" panose="02010609060101010101" pitchFamily="49" charset="-122"/>
                <a:ea typeface="黑体" panose="02010609060101010101" pitchFamily="49" charset="-122"/>
              </a:rPr>
              <a:t>（高血压患者为</a:t>
            </a:r>
            <a:r>
              <a:rPr lang="en-US" altLang="zh-CN" sz="2100" dirty="0">
                <a:latin typeface="黑体" panose="02010609060101010101" pitchFamily="49" charset="-122"/>
                <a:ea typeface="黑体" panose="02010609060101010101" pitchFamily="49" charset="-122"/>
              </a:rPr>
              <a:t>30mmHg</a:t>
            </a:r>
            <a:r>
              <a:rPr lang="zh-CN" altLang="en-US" sz="2100" dirty="0">
                <a:latin typeface="黑体" panose="02010609060101010101" pitchFamily="49" charset="-122"/>
                <a:ea typeface="黑体" panose="02010609060101010101" pitchFamily="49" charset="-122"/>
              </a:rPr>
              <a:t>）或舒张压下降至少</a:t>
            </a:r>
            <a:r>
              <a:rPr lang="en-US" altLang="zh-CN" sz="2100" dirty="0" smtClean="0">
                <a:latin typeface="黑体" panose="02010609060101010101" pitchFamily="49" charset="-122"/>
                <a:ea typeface="黑体" panose="02010609060101010101" pitchFamily="49" charset="-122"/>
              </a:rPr>
              <a:t>10mmHg</a:t>
            </a:r>
            <a:r>
              <a:rPr lang="zh-CN" altLang="en-US" sz="2100" dirty="0" smtClean="0">
                <a:latin typeface="黑体" panose="02010609060101010101" pitchFamily="49" charset="-122"/>
                <a:ea typeface="黑体" panose="02010609060101010101" pitchFamily="49" charset="-122"/>
              </a:rPr>
              <a:t>；</a:t>
            </a:r>
            <a:endParaRPr lang="en-US" altLang="zh-CN" sz="2100" dirty="0" smtClean="0">
              <a:latin typeface="黑体" panose="02010609060101010101" pitchFamily="49" charset="-122"/>
              <a:ea typeface="黑体" panose="02010609060101010101" pitchFamily="49" charset="-122"/>
            </a:endParaRPr>
          </a:p>
          <a:p>
            <a:pPr marL="342900" lvl="1" indent="-342900">
              <a:lnSpc>
                <a:spcPct val="120000"/>
              </a:lnSpc>
            </a:pPr>
            <a:r>
              <a:rPr lang="zh-CN" altLang="en-US" sz="2100" dirty="0" smtClean="0">
                <a:latin typeface="黑体" panose="02010609060101010101" pitchFamily="49" charset="-122"/>
                <a:ea typeface="黑体" panose="02010609060101010101" pitchFamily="49" charset="-122"/>
              </a:rPr>
              <a:t>治疗：</a:t>
            </a:r>
            <a:endParaRPr lang="en-US" altLang="zh-CN" sz="2100" dirty="0" smtClean="0">
              <a:latin typeface="黑体" panose="02010609060101010101" pitchFamily="49" charset="-122"/>
              <a:ea typeface="黑体" panose="02010609060101010101" pitchFamily="49" charset="-122"/>
            </a:endParaRPr>
          </a:p>
          <a:p>
            <a:pPr marL="0" indent="0">
              <a:lnSpc>
                <a:spcPct val="120000"/>
              </a:lnSpc>
              <a:spcBef>
                <a:spcPct val="10000"/>
              </a:spcBef>
              <a:buClr>
                <a:schemeClr val="tx1"/>
              </a:buClr>
              <a:buSzPct val="85000"/>
              <a:buNone/>
            </a:pPr>
            <a:r>
              <a:rPr lang="zh-CN" altLang="en-US" sz="2100" dirty="0" smtClean="0">
                <a:latin typeface="黑体" panose="02010609060101010101" pitchFamily="49" charset="-122"/>
                <a:ea typeface="黑体" panose="02010609060101010101" pitchFamily="49" charset="-122"/>
              </a:rPr>
              <a:t>   （</a:t>
            </a:r>
            <a:r>
              <a:rPr lang="en-US" altLang="zh-CN" sz="2100" dirty="0" smtClean="0">
                <a:latin typeface="黑体" panose="02010609060101010101" pitchFamily="49" charset="-122"/>
                <a:ea typeface="黑体" panose="02010609060101010101" pitchFamily="49" charset="-122"/>
              </a:rPr>
              <a:t>1</a:t>
            </a:r>
            <a:r>
              <a:rPr lang="zh-CN" altLang="en-US" sz="2100" dirty="0" smtClean="0">
                <a:latin typeface="黑体" panose="02010609060101010101" pitchFamily="49" charset="-122"/>
                <a:ea typeface="黑体" panose="02010609060101010101" pitchFamily="49" charset="-122"/>
              </a:rPr>
              <a:t>）非</a:t>
            </a:r>
            <a:r>
              <a:rPr lang="zh-CN" altLang="en-US" sz="2100" dirty="0">
                <a:latin typeface="黑体" panose="02010609060101010101" pitchFamily="49" charset="-122"/>
                <a:ea typeface="黑体" panose="02010609060101010101" pitchFamily="49" charset="-122"/>
              </a:rPr>
              <a:t>药物治疗</a:t>
            </a:r>
          </a:p>
          <a:p>
            <a:pPr marL="965200" lvl="1" indent="-508000">
              <a:lnSpc>
                <a:spcPct val="120000"/>
              </a:lnSpc>
              <a:spcBef>
                <a:spcPct val="10000"/>
              </a:spcBef>
              <a:buClr>
                <a:schemeClr val="tx1"/>
              </a:buClr>
              <a:buFontTx/>
              <a:buNone/>
            </a:pPr>
            <a:r>
              <a:rPr lang="en-US" altLang="zh-CN" sz="2100" dirty="0">
                <a:latin typeface="黑体" panose="02010609060101010101" pitchFamily="49" charset="-122"/>
                <a:ea typeface="黑体" panose="02010609060101010101" pitchFamily="49" charset="-122"/>
              </a:rPr>
              <a:t>——</a:t>
            </a:r>
            <a:r>
              <a:rPr lang="zh-CN" altLang="en-US" sz="2100" dirty="0">
                <a:latin typeface="黑体" panose="02010609060101010101" pitchFamily="49" charset="-122"/>
                <a:ea typeface="黑体" panose="02010609060101010101" pitchFamily="49" charset="-122"/>
              </a:rPr>
              <a:t>避免加重因素：饱餐、饮酒、高温、药物（包括左旋多巴和</a:t>
            </a:r>
            <a:r>
              <a:rPr lang="en-US" altLang="zh-CN" sz="2100" dirty="0">
                <a:latin typeface="黑体" panose="02010609060101010101" pitchFamily="49" charset="-122"/>
                <a:ea typeface="黑体" panose="02010609060101010101" pitchFamily="49" charset="-122"/>
              </a:rPr>
              <a:t>DR</a:t>
            </a:r>
            <a:r>
              <a:rPr lang="zh-CN" altLang="en-US" sz="2100" dirty="0">
                <a:latin typeface="黑体" panose="02010609060101010101" pitchFamily="49" charset="-122"/>
                <a:ea typeface="黑体" panose="02010609060101010101" pitchFamily="49" charset="-122"/>
              </a:rPr>
              <a:t>激动剂 ）</a:t>
            </a:r>
          </a:p>
          <a:p>
            <a:pPr marL="965200" lvl="1" indent="-508000">
              <a:lnSpc>
                <a:spcPct val="120000"/>
              </a:lnSpc>
              <a:spcBef>
                <a:spcPct val="10000"/>
              </a:spcBef>
              <a:buClr>
                <a:schemeClr val="tx1"/>
              </a:buClr>
              <a:buFontTx/>
              <a:buNone/>
            </a:pPr>
            <a:r>
              <a:rPr lang="en-US" altLang="zh-CN" sz="2100" dirty="0">
                <a:latin typeface="黑体" panose="02010609060101010101" pitchFamily="49" charset="-122"/>
                <a:ea typeface="黑体" panose="02010609060101010101" pitchFamily="49" charset="-122"/>
              </a:rPr>
              <a:t>——</a:t>
            </a:r>
            <a:r>
              <a:rPr lang="zh-CN" altLang="en-US" sz="2100" dirty="0" smtClean="0">
                <a:latin typeface="黑体" panose="02010609060101010101" pitchFamily="49" charset="-122"/>
                <a:ea typeface="黑体" panose="02010609060101010101" pitchFamily="49" charset="-122"/>
              </a:rPr>
              <a:t>增加水盐</a:t>
            </a:r>
            <a:r>
              <a:rPr lang="zh-CN" altLang="en-US" sz="2100" dirty="0">
                <a:latin typeface="黑体" panose="02010609060101010101" pitchFamily="49" charset="-122"/>
                <a:ea typeface="黑体" panose="02010609060101010101" pitchFamily="49" charset="-122"/>
              </a:rPr>
              <a:t>摄入</a:t>
            </a:r>
          </a:p>
          <a:p>
            <a:pPr marL="965200" lvl="1" indent="-508000">
              <a:lnSpc>
                <a:spcPct val="120000"/>
              </a:lnSpc>
              <a:spcBef>
                <a:spcPct val="10000"/>
              </a:spcBef>
              <a:buClr>
                <a:schemeClr val="tx1"/>
              </a:buClr>
              <a:buFontTx/>
              <a:buNone/>
            </a:pPr>
            <a:r>
              <a:rPr lang="en-US" altLang="zh-CN" sz="2100" dirty="0">
                <a:latin typeface="黑体" panose="02010609060101010101" pitchFamily="49" charset="-122"/>
                <a:ea typeface="黑体" panose="02010609060101010101" pitchFamily="49" charset="-122"/>
              </a:rPr>
              <a:t>——</a:t>
            </a:r>
            <a:r>
              <a:rPr lang="zh-CN" altLang="en-US" sz="2100" dirty="0">
                <a:latin typeface="黑体" panose="02010609060101010101" pitchFamily="49" charset="-122"/>
                <a:ea typeface="黑体" panose="02010609060101010101" pitchFamily="49" charset="-122"/>
              </a:rPr>
              <a:t>抬高床头</a:t>
            </a:r>
            <a:r>
              <a:rPr lang="en-US" altLang="zh-CN" sz="2100" dirty="0">
                <a:latin typeface="黑体" panose="02010609060101010101" pitchFamily="49" charset="-122"/>
                <a:ea typeface="黑体" panose="02010609060101010101" pitchFamily="49" charset="-122"/>
              </a:rPr>
              <a:t>10-30</a:t>
            </a:r>
            <a:r>
              <a:rPr lang="zh-CN" altLang="en-US" sz="2100" dirty="0">
                <a:latin typeface="黑体" panose="02010609060101010101" pitchFamily="49" charset="-122"/>
                <a:ea typeface="黑体" panose="02010609060101010101" pitchFamily="49" charset="-122"/>
              </a:rPr>
              <a:t>度</a:t>
            </a:r>
          </a:p>
          <a:p>
            <a:pPr marL="965200" lvl="1" indent="-508000">
              <a:lnSpc>
                <a:spcPct val="120000"/>
              </a:lnSpc>
              <a:spcBef>
                <a:spcPct val="10000"/>
              </a:spcBef>
              <a:buClr>
                <a:schemeClr val="tx1"/>
              </a:buClr>
              <a:buFontTx/>
              <a:buNone/>
            </a:pPr>
            <a:r>
              <a:rPr lang="en-US" altLang="zh-CN" sz="2100" dirty="0">
                <a:latin typeface="黑体" panose="02010609060101010101" pitchFamily="49" charset="-122"/>
                <a:ea typeface="黑体" panose="02010609060101010101" pitchFamily="49" charset="-122"/>
              </a:rPr>
              <a:t>——</a:t>
            </a:r>
            <a:r>
              <a:rPr lang="zh-CN" altLang="en-US" sz="2100" dirty="0">
                <a:latin typeface="黑体" panose="02010609060101010101" pitchFamily="49" charset="-122"/>
                <a:ea typeface="黑体" panose="02010609060101010101" pitchFamily="49" charset="-122"/>
              </a:rPr>
              <a:t>穿</a:t>
            </a:r>
            <a:r>
              <a:rPr lang="zh-CN" altLang="en-US" sz="2100" dirty="0" smtClean="0">
                <a:latin typeface="黑体" panose="02010609060101010101" pitchFamily="49" charset="-122"/>
                <a:ea typeface="黑体" panose="02010609060101010101" pitchFamily="49" charset="-122"/>
              </a:rPr>
              <a:t>弹力袜</a:t>
            </a:r>
            <a:endParaRPr lang="zh-CN" altLang="en-US" sz="2100" dirty="0">
              <a:latin typeface="黑体" panose="02010609060101010101" pitchFamily="49" charset="-122"/>
              <a:ea typeface="黑体" panose="02010609060101010101" pitchFamily="49" charset="-122"/>
            </a:endParaRPr>
          </a:p>
          <a:p>
            <a:pPr marL="965200" lvl="1" indent="-508000">
              <a:lnSpc>
                <a:spcPct val="120000"/>
              </a:lnSpc>
              <a:spcBef>
                <a:spcPct val="10000"/>
              </a:spcBef>
              <a:buClr>
                <a:schemeClr val="tx1"/>
              </a:buClr>
              <a:buFontTx/>
              <a:buNone/>
            </a:pPr>
            <a:r>
              <a:rPr lang="en-US" altLang="zh-CN" sz="2100" dirty="0">
                <a:latin typeface="黑体" panose="02010609060101010101" pitchFamily="49" charset="-122"/>
                <a:ea typeface="黑体" panose="02010609060101010101" pitchFamily="49" charset="-122"/>
              </a:rPr>
              <a:t>——</a:t>
            </a:r>
            <a:r>
              <a:rPr lang="zh-CN" altLang="en-US" sz="2100" dirty="0">
                <a:latin typeface="黑体" panose="02010609060101010101" pitchFamily="49" charset="-122"/>
                <a:ea typeface="黑体" panose="02010609060101010101" pitchFamily="49" charset="-122"/>
              </a:rPr>
              <a:t>仅餐后血压降低者，应鼓励少食多</a:t>
            </a:r>
            <a:r>
              <a:rPr lang="zh-CN" altLang="en-US" sz="2100" dirty="0" smtClean="0">
                <a:latin typeface="黑体" panose="02010609060101010101" pitchFamily="49" charset="-122"/>
                <a:ea typeface="黑体" panose="02010609060101010101" pitchFamily="49" charset="-122"/>
              </a:rPr>
              <a:t>餐</a:t>
            </a:r>
            <a:endParaRPr lang="en-US" altLang="zh-CN" sz="2100" dirty="0">
              <a:latin typeface="黑体" panose="02010609060101010101" pitchFamily="49" charset="-122"/>
              <a:ea typeface="黑体" panose="02010609060101010101" pitchFamily="49" charset="-122"/>
            </a:endParaRPr>
          </a:p>
          <a:p>
            <a:pPr marL="965200" lvl="1" indent="-508000">
              <a:lnSpc>
                <a:spcPct val="120000"/>
              </a:lnSpc>
              <a:spcBef>
                <a:spcPct val="10000"/>
              </a:spcBef>
              <a:buClr>
                <a:schemeClr val="tx1"/>
              </a:buClr>
              <a:buFontTx/>
              <a:buNone/>
            </a:pPr>
            <a:r>
              <a:rPr lang="zh-CN" altLang="en-US" sz="2100" dirty="0" smtClean="0">
                <a:latin typeface="黑体" panose="02010609060101010101" pitchFamily="49" charset="-122"/>
                <a:ea typeface="黑体" panose="02010609060101010101" pitchFamily="49" charset="-122"/>
              </a:rPr>
              <a:t>（</a:t>
            </a:r>
            <a:r>
              <a:rPr lang="en-US" altLang="zh-CN" sz="2100" dirty="0" smtClean="0">
                <a:latin typeface="黑体" panose="02010609060101010101" pitchFamily="49" charset="-122"/>
                <a:ea typeface="黑体" panose="02010609060101010101" pitchFamily="49" charset="-122"/>
              </a:rPr>
              <a:t>2</a:t>
            </a:r>
            <a:r>
              <a:rPr lang="zh-CN" altLang="en-US" sz="2100" dirty="0" smtClean="0">
                <a:latin typeface="黑体" panose="02010609060101010101" pitchFamily="49" charset="-122"/>
                <a:ea typeface="黑体" panose="02010609060101010101" pitchFamily="49" charset="-122"/>
              </a:rPr>
              <a:t>）药物</a:t>
            </a:r>
            <a:r>
              <a:rPr lang="zh-CN" altLang="en-US" sz="2100" dirty="0">
                <a:latin typeface="黑体" panose="02010609060101010101" pitchFamily="49" charset="-122"/>
                <a:ea typeface="黑体" panose="02010609060101010101" pitchFamily="49" charset="-122"/>
              </a:rPr>
              <a:t>治疗</a:t>
            </a:r>
          </a:p>
          <a:p>
            <a:pPr marL="877888" lvl="1" indent="-420688">
              <a:lnSpc>
                <a:spcPct val="120000"/>
              </a:lnSpc>
              <a:buClr>
                <a:schemeClr val="tx1"/>
              </a:buClr>
              <a:buFontTx/>
              <a:buNone/>
            </a:pPr>
            <a:r>
              <a:rPr lang="en-US" altLang="zh-CN" sz="2100" dirty="0">
                <a:latin typeface="黑体" panose="02010609060101010101" pitchFamily="49" charset="-122"/>
                <a:ea typeface="黑体" panose="02010609060101010101" pitchFamily="49" charset="-122"/>
              </a:rPr>
              <a:t>——</a:t>
            </a:r>
            <a:r>
              <a:rPr lang="zh-CN" altLang="en-US" sz="2100" dirty="0">
                <a:latin typeface="黑体" panose="02010609060101010101" pitchFamily="49" charset="-122"/>
                <a:ea typeface="黑体" panose="02010609060101010101" pitchFamily="49" charset="-122"/>
              </a:rPr>
              <a:t>米多君（管通）：兴奋外周</a:t>
            </a:r>
            <a:r>
              <a:rPr lang="en-US" altLang="zh-CN" sz="2100" dirty="0">
                <a:latin typeface="黑体" panose="02010609060101010101" pitchFamily="49" charset="-122"/>
                <a:ea typeface="黑体" panose="02010609060101010101" pitchFamily="49" charset="-122"/>
              </a:rPr>
              <a:t>α</a:t>
            </a:r>
            <a:r>
              <a:rPr lang="zh-CN" altLang="en-US" sz="2100" dirty="0">
                <a:latin typeface="黑体" panose="02010609060101010101" pitchFamily="49" charset="-122"/>
                <a:ea typeface="黑体" panose="02010609060101010101" pitchFamily="49" charset="-122"/>
              </a:rPr>
              <a:t>肾上腺素受体，起始剂量</a:t>
            </a:r>
            <a:r>
              <a:rPr lang="en-US" altLang="zh-CN" sz="2100" dirty="0">
                <a:latin typeface="黑体" panose="02010609060101010101" pitchFamily="49" charset="-122"/>
                <a:ea typeface="黑体" panose="02010609060101010101" pitchFamily="49" charset="-122"/>
              </a:rPr>
              <a:t>2.5 mg/</a:t>
            </a:r>
            <a:r>
              <a:rPr lang="zh-CN" altLang="en-US" sz="2100" dirty="0">
                <a:latin typeface="黑体" panose="02010609060101010101" pitchFamily="49" charset="-122"/>
                <a:ea typeface="黑体" panose="02010609060101010101" pitchFamily="49" charset="-122"/>
              </a:rPr>
              <a:t>日（</a:t>
            </a:r>
            <a:r>
              <a:rPr lang="en-US" altLang="zh-CN" sz="2100" dirty="0">
                <a:latin typeface="黑体" panose="02010609060101010101" pitchFamily="49" charset="-122"/>
                <a:ea typeface="黑体" panose="02010609060101010101" pitchFamily="49" charset="-122"/>
              </a:rPr>
              <a:t>EFNS</a:t>
            </a:r>
            <a:r>
              <a:rPr lang="zh-CN" altLang="en-US" sz="2100" dirty="0">
                <a:latin typeface="黑体" panose="02010609060101010101" pitchFamily="49" charset="-122"/>
                <a:ea typeface="黑体" panose="02010609060101010101" pitchFamily="49" charset="-122"/>
              </a:rPr>
              <a:t>指南</a:t>
            </a:r>
            <a:r>
              <a:rPr lang="en-US" altLang="zh-CN" sz="2100" dirty="0">
                <a:latin typeface="黑体" panose="02010609060101010101" pitchFamily="49" charset="-122"/>
                <a:ea typeface="黑体" panose="02010609060101010101" pitchFamily="49" charset="-122"/>
              </a:rPr>
              <a:t>A</a:t>
            </a:r>
            <a:r>
              <a:rPr lang="zh-CN" altLang="en-US" sz="2100" dirty="0">
                <a:latin typeface="黑体" panose="02010609060101010101" pitchFamily="49" charset="-122"/>
                <a:ea typeface="黑体" panose="02010609060101010101" pitchFamily="49" charset="-122"/>
              </a:rPr>
              <a:t>级推荐）</a:t>
            </a:r>
          </a:p>
          <a:p>
            <a:pPr marL="877888" lvl="1" indent="-420688">
              <a:lnSpc>
                <a:spcPct val="120000"/>
              </a:lnSpc>
              <a:buClr>
                <a:schemeClr val="tx1"/>
              </a:buClr>
              <a:buFontTx/>
              <a:buNone/>
            </a:pPr>
            <a:r>
              <a:rPr lang="en-US" altLang="zh-CN" sz="2100" dirty="0">
                <a:latin typeface="黑体" panose="02010609060101010101" pitchFamily="49" charset="-122"/>
                <a:ea typeface="黑体" panose="02010609060101010101" pitchFamily="49" charset="-122"/>
              </a:rPr>
              <a:t>——</a:t>
            </a:r>
            <a:r>
              <a:rPr lang="zh-CN" altLang="en-US" sz="2100" dirty="0">
                <a:latin typeface="黑体" panose="02010609060101010101" pitchFamily="49" charset="-122"/>
                <a:ea typeface="黑体" panose="02010609060101010101" pitchFamily="49" charset="-122"/>
              </a:rPr>
              <a:t>氟氢可的松，增加水钠潴留，起始剂量</a:t>
            </a:r>
            <a:r>
              <a:rPr lang="en-US" altLang="zh-CN" sz="2100" dirty="0">
                <a:latin typeface="黑体" panose="02010609060101010101" pitchFamily="49" charset="-122"/>
                <a:ea typeface="黑体" panose="02010609060101010101" pitchFamily="49" charset="-122"/>
              </a:rPr>
              <a:t>0.1 mg/</a:t>
            </a:r>
            <a:r>
              <a:rPr lang="zh-CN" altLang="en-US" sz="2100" dirty="0">
                <a:latin typeface="黑体" panose="02010609060101010101" pitchFamily="49" charset="-122"/>
                <a:ea typeface="黑体" panose="02010609060101010101" pitchFamily="49" charset="-122"/>
              </a:rPr>
              <a:t>日</a:t>
            </a:r>
          </a:p>
          <a:p>
            <a:pPr marL="877888" lvl="1" indent="-420688">
              <a:lnSpc>
                <a:spcPct val="120000"/>
              </a:lnSpc>
              <a:buClr>
                <a:schemeClr val="tx1"/>
              </a:buClr>
              <a:buFontTx/>
              <a:buNone/>
            </a:pPr>
            <a:r>
              <a:rPr lang="en-US" altLang="zh-CN" sz="2100" dirty="0">
                <a:latin typeface="黑体" panose="02010609060101010101" pitchFamily="49" charset="-122"/>
                <a:ea typeface="黑体" panose="02010609060101010101" pitchFamily="49" charset="-122"/>
              </a:rPr>
              <a:t>——</a:t>
            </a:r>
            <a:r>
              <a:rPr lang="zh-CN" altLang="en-US" sz="2100" dirty="0">
                <a:latin typeface="黑体" panose="02010609060101010101" pitchFamily="49" charset="-122"/>
                <a:ea typeface="黑体" panose="02010609060101010101" pitchFamily="49" charset="-122"/>
              </a:rPr>
              <a:t>监测血压，防止出现卧位高血压</a:t>
            </a:r>
          </a:p>
          <a:p>
            <a:pPr marL="965200" lvl="1" indent="-508000">
              <a:lnSpc>
                <a:spcPct val="115000"/>
              </a:lnSpc>
              <a:spcBef>
                <a:spcPct val="10000"/>
              </a:spcBef>
              <a:buClr>
                <a:schemeClr val="tx1"/>
              </a:buClr>
              <a:buFontTx/>
              <a:buNone/>
            </a:pPr>
            <a:endParaRPr lang="zh-CN" altLang="en-US" sz="2400" b="1" dirty="0">
              <a:latin typeface="宋体" panose="02010600030101010101" pitchFamily="2" charset="-122"/>
            </a:endParaRPr>
          </a:p>
          <a:p>
            <a:pPr marL="342900" lvl="1" indent="-342900"/>
            <a:endParaRPr lang="zh-CN" altLang="en-US" dirty="0"/>
          </a:p>
        </p:txBody>
      </p:sp>
    </p:spTree>
    <p:extLst>
      <p:ext uri="{BB962C8B-B14F-4D97-AF65-F5344CB8AC3E}">
        <p14:creationId xmlns:p14="http://schemas.microsoft.com/office/powerpoint/2010/main" val="3824606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880" y="575342"/>
            <a:ext cx="9371012" cy="680434"/>
          </a:xfrm>
          <a:solidFill>
            <a:schemeClr val="tx2">
              <a:lumMod val="60000"/>
              <a:lumOff val="40000"/>
            </a:schemeClr>
          </a:solidFill>
        </p:spPr>
        <p:txBody>
          <a:bodyPr/>
          <a:lstStyle/>
          <a:p>
            <a:r>
              <a:rPr lang="zh-CN" altLang="en-US" dirty="0" smtClean="0">
                <a:latin typeface="黑体" panose="02010609060101010101" pitchFamily="49" charset="-122"/>
                <a:ea typeface="黑体" panose="02010609060101010101" pitchFamily="49" charset="-122"/>
              </a:rPr>
              <a:t>帕金森病非运动症状的认识过程</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706880" y="1505712"/>
            <a:ext cx="9924288" cy="5352288"/>
          </a:xfrm>
        </p:spPr>
        <p:txBody>
          <a:bodyPr/>
          <a:lstStyle/>
          <a:p>
            <a:r>
              <a:rPr lang="en-US" altLang="zh-CN" sz="2400" dirty="0" smtClean="0">
                <a:latin typeface="黑体" panose="02010609060101010101" pitchFamily="49" charset="-122"/>
                <a:ea typeface="黑体" panose="02010609060101010101" pitchFamily="49" charset="-122"/>
              </a:rPr>
              <a:t>1817</a:t>
            </a:r>
            <a:r>
              <a:rPr lang="zh-CN" altLang="en-US" sz="2400" dirty="0" smtClean="0">
                <a:latin typeface="黑体" panose="02010609060101010101" pitchFamily="49" charset="-122"/>
                <a:ea typeface="黑体" panose="02010609060101010101" pitchFamily="49" charset="-122"/>
              </a:rPr>
              <a:t>年，</a:t>
            </a:r>
            <a:r>
              <a:rPr lang="en-US" altLang="zh-CN" sz="2400" dirty="0" smtClean="0">
                <a:latin typeface="黑体" panose="02010609060101010101" pitchFamily="49" charset="-122"/>
                <a:ea typeface="黑体" panose="02010609060101010101" pitchFamily="49" charset="-122"/>
              </a:rPr>
              <a:t>James </a:t>
            </a:r>
            <a:r>
              <a:rPr lang="en-US" altLang="zh-CN" sz="2400" dirty="0">
                <a:latin typeface="黑体" panose="02010609060101010101" pitchFamily="49" charset="-122"/>
                <a:ea typeface="黑体" panose="02010609060101010101" pitchFamily="49" charset="-122"/>
              </a:rPr>
              <a:t>Parkinson </a:t>
            </a:r>
            <a:r>
              <a:rPr lang="zh-CN" altLang="en-US" sz="2400" dirty="0">
                <a:latin typeface="黑体" panose="02010609060101010101" pitchFamily="49" charset="-122"/>
                <a:ea typeface="黑体" panose="02010609060101010101" pitchFamily="49" charset="-122"/>
              </a:rPr>
              <a:t>医生</a:t>
            </a:r>
            <a:r>
              <a:rPr lang="zh-CN" altLang="en-US" sz="2400" dirty="0" smtClean="0">
                <a:latin typeface="黑体" panose="02010609060101010101" pitchFamily="49" charset="-122"/>
                <a:ea typeface="黑体" panose="02010609060101010101" pitchFamily="49" charset="-122"/>
              </a:rPr>
              <a:t>首次描述了帕金森病</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PD</a:t>
            </a:r>
            <a:r>
              <a:rPr lang="zh-CN" altLang="en-US" sz="2400" dirty="0" smtClean="0">
                <a:latin typeface="黑体" panose="02010609060101010101" pitchFamily="49" charset="-122"/>
                <a:ea typeface="黑体" panose="02010609060101010101" pitchFamily="49" charset="-122"/>
              </a:rPr>
              <a:t>），认为该病是</a:t>
            </a:r>
            <a:r>
              <a:rPr lang="zh-CN" altLang="en-US" sz="2400" b="1" dirty="0" smtClean="0">
                <a:solidFill>
                  <a:srgbClr val="FF0000"/>
                </a:solidFill>
                <a:latin typeface="+mj-lt"/>
              </a:rPr>
              <a:t>“</a:t>
            </a:r>
            <a:r>
              <a:rPr lang="en-US" altLang="zh-CN" sz="2400" b="1" dirty="0">
                <a:solidFill>
                  <a:srgbClr val="FF0000"/>
                </a:solidFill>
                <a:latin typeface="+mj-lt"/>
              </a:rPr>
              <a:t>the  senses  and  intellect being uninjured</a:t>
            </a:r>
            <a:r>
              <a:rPr lang="en-US" altLang="zh-CN" sz="2400" b="1" dirty="0" smtClean="0">
                <a:solidFill>
                  <a:srgbClr val="FF0000"/>
                </a:solidFill>
                <a:latin typeface="+mj-lt"/>
              </a:rPr>
              <a:t>”</a:t>
            </a:r>
            <a:endParaRPr lang="en-US" altLang="zh-CN" sz="2400" dirty="0" smtClean="0">
              <a:latin typeface="+mj-lt"/>
              <a:ea typeface="黑体" panose="02010609060101010101" pitchFamily="49" charset="-122"/>
            </a:endParaRPr>
          </a:p>
          <a:p>
            <a:r>
              <a:rPr lang="en-US" altLang="zh-CN" sz="2400" b="1" dirty="0" smtClean="0">
                <a:latin typeface="黑体" panose="02010609060101010101" pitchFamily="49" charset="-122"/>
                <a:ea typeface="黑体" panose="02010609060101010101" pitchFamily="49" charset="-122"/>
              </a:rPr>
              <a:t>2006</a:t>
            </a:r>
            <a:r>
              <a:rPr lang="zh-CN" altLang="en-US" sz="2400" b="1" dirty="0">
                <a:latin typeface="黑体" panose="02010609060101010101" pitchFamily="49" charset="-122"/>
                <a:ea typeface="黑体" panose="02010609060101010101" pitchFamily="49" charset="-122"/>
              </a:rPr>
              <a:t>年</a:t>
            </a:r>
            <a:r>
              <a:rPr lang="en-US" altLang="zh-CN" sz="2400" b="1" dirty="0">
                <a:latin typeface="黑体" panose="02010609060101010101" pitchFamily="49" charset="-122"/>
                <a:ea typeface="黑体" panose="02010609060101010101" pitchFamily="49" charset="-122"/>
              </a:rPr>
              <a:t>3</a:t>
            </a:r>
            <a:r>
              <a:rPr lang="zh-CN" altLang="en-US" sz="2400" b="1" dirty="0">
                <a:latin typeface="黑体" panose="02010609060101010101" pitchFamily="49" charset="-122"/>
                <a:ea typeface="黑体" panose="02010609060101010101" pitchFamily="49" charset="-122"/>
              </a:rPr>
              <a:t>月，欧洲神经病学联盟</a:t>
            </a:r>
            <a:r>
              <a:rPr lang="en-US" altLang="zh-CN" sz="2400" b="1" dirty="0">
                <a:latin typeface="黑体" panose="02010609060101010101" pitchFamily="49" charset="-122"/>
                <a:ea typeface="黑体" panose="02010609060101010101" pitchFamily="49" charset="-122"/>
              </a:rPr>
              <a:t>(EFNS)</a:t>
            </a:r>
            <a:r>
              <a:rPr lang="zh-CN" altLang="en-US" sz="2400" b="1" dirty="0">
                <a:latin typeface="黑体" panose="02010609060101010101" pitchFamily="49" charset="-122"/>
                <a:ea typeface="黑体" panose="02010609060101010101" pitchFamily="49" charset="-122"/>
              </a:rPr>
              <a:t>和国际运动障碍学会发布“</a:t>
            </a:r>
            <a:r>
              <a:rPr lang="zh-CN" altLang="en-US" sz="2400" b="1" dirty="0">
                <a:solidFill>
                  <a:srgbClr val="FF0000"/>
                </a:solidFill>
                <a:latin typeface="黑体" panose="02010609060101010101" pitchFamily="49" charset="-122"/>
                <a:ea typeface="黑体" panose="02010609060101010101" pitchFamily="49" charset="-122"/>
              </a:rPr>
              <a:t>晚期</a:t>
            </a:r>
            <a:r>
              <a:rPr lang="en-US" altLang="zh-CN" sz="2400" b="1" dirty="0">
                <a:solidFill>
                  <a:srgbClr val="FF0000"/>
                </a:solidFill>
                <a:latin typeface="黑体" panose="02010609060101010101" pitchFamily="49" charset="-122"/>
                <a:ea typeface="黑体" panose="02010609060101010101" pitchFamily="49" charset="-122"/>
              </a:rPr>
              <a:t>PD</a:t>
            </a:r>
            <a:r>
              <a:rPr lang="zh-CN" altLang="en-US" sz="2400" b="1" dirty="0">
                <a:solidFill>
                  <a:srgbClr val="FF0000"/>
                </a:solidFill>
                <a:latin typeface="黑体" panose="02010609060101010101" pitchFamily="49" charset="-122"/>
                <a:ea typeface="黑体" panose="02010609060101010101" pitchFamily="49" charset="-122"/>
              </a:rPr>
              <a:t>治疗指南</a:t>
            </a:r>
            <a:r>
              <a:rPr lang="zh-CN" altLang="en-US" sz="2400" b="1" dirty="0">
                <a:latin typeface="黑体" panose="02010609060101010101" pitchFamily="49" charset="-122"/>
                <a:ea typeface="黑体" panose="02010609060101010101" pitchFamily="49" charset="-122"/>
              </a:rPr>
              <a:t>”，关注非运动</a:t>
            </a:r>
            <a:r>
              <a:rPr lang="zh-CN" altLang="en-US" sz="2400" b="1" dirty="0" smtClean="0">
                <a:latin typeface="黑体" panose="02010609060101010101" pitchFamily="49" charset="-122"/>
                <a:ea typeface="黑体" panose="02010609060101010101" pitchFamily="49" charset="-122"/>
              </a:rPr>
              <a:t>症状；</a:t>
            </a:r>
            <a:endParaRPr lang="en-US" altLang="zh-CN" sz="2400" b="1" dirty="0" smtClean="0">
              <a:latin typeface="黑体" panose="02010609060101010101" pitchFamily="49" charset="-122"/>
              <a:ea typeface="黑体" panose="02010609060101010101" pitchFamily="49" charset="-122"/>
            </a:endParaRPr>
          </a:p>
          <a:p>
            <a:r>
              <a:rPr lang="en-US" altLang="zh-CN" sz="2400" b="1" dirty="0" smtClean="0">
                <a:latin typeface="黑体" panose="02010609060101010101" pitchFamily="49" charset="-122"/>
                <a:ea typeface="黑体" panose="02010609060101010101" pitchFamily="49" charset="-122"/>
              </a:rPr>
              <a:t>2006</a:t>
            </a:r>
            <a:r>
              <a:rPr lang="zh-CN" altLang="en-US" sz="2400" b="1" dirty="0">
                <a:latin typeface="黑体" panose="02010609060101010101" pitchFamily="49" charset="-122"/>
                <a:ea typeface="黑体" panose="02010609060101010101" pitchFamily="49" charset="-122"/>
              </a:rPr>
              <a:t>年</a:t>
            </a:r>
            <a:r>
              <a:rPr lang="en-US" altLang="zh-CN" sz="2400" b="1" dirty="0">
                <a:latin typeface="黑体" panose="02010609060101010101" pitchFamily="49" charset="-122"/>
                <a:ea typeface="黑体" panose="02010609060101010101" pitchFamily="49" charset="-122"/>
              </a:rPr>
              <a:t>4</a:t>
            </a:r>
            <a:r>
              <a:rPr lang="zh-CN" altLang="en-US" sz="2400" b="1" dirty="0">
                <a:latin typeface="黑体" panose="02010609060101010101" pitchFamily="49" charset="-122"/>
                <a:ea typeface="黑体" panose="02010609060101010101" pitchFamily="49" charset="-122"/>
              </a:rPr>
              <a:t>月：美国神经病学学会</a:t>
            </a:r>
            <a:r>
              <a:rPr lang="en-US" altLang="zh-CN" sz="2400" b="1" dirty="0">
                <a:latin typeface="黑体" panose="02010609060101010101" pitchFamily="49" charset="-122"/>
                <a:ea typeface="黑体" panose="02010609060101010101" pitchFamily="49" charset="-122"/>
              </a:rPr>
              <a:t>(ANN)</a:t>
            </a:r>
            <a:r>
              <a:rPr lang="zh-CN" altLang="en-US" sz="2400" b="1" dirty="0">
                <a:latin typeface="黑体" panose="02010609060101010101" pitchFamily="49" charset="-122"/>
                <a:ea typeface="黑体" panose="02010609060101010101" pitchFamily="49" charset="-122"/>
              </a:rPr>
              <a:t>发布“</a:t>
            </a:r>
            <a:r>
              <a:rPr lang="en-US" altLang="zh-CN" sz="2400" b="1" dirty="0">
                <a:solidFill>
                  <a:srgbClr val="FF0000"/>
                </a:solidFill>
                <a:latin typeface="黑体" panose="02010609060101010101" pitchFamily="49" charset="-122"/>
                <a:ea typeface="黑体" panose="02010609060101010101" pitchFamily="49" charset="-122"/>
              </a:rPr>
              <a:t>PD</a:t>
            </a:r>
            <a:r>
              <a:rPr lang="zh-CN" altLang="en-US" sz="2400" b="1" dirty="0">
                <a:solidFill>
                  <a:srgbClr val="FF0000"/>
                </a:solidFill>
                <a:latin typeface="黑体" panose="02010609060101010101" pitchFamily="49" charset="-122"/>
                <a:ea typeface="黑体" panose="02010609060101010101" pitchFamily="49" charset="-122"/>
              </a:rPr>
              <a:t>合并抑郁、精神障碍和痴呆的诊断及治疗指南</a:t>
            </a:r>
            <a:r>
              <a:rPr lang="zh-CN" altLang="en-US" sz="2400" b="1" dirty="0" smtClean="0">
                <a:latin typeface="黑体" panose="02010609060101010101" pitchFamily="49" charset="-122"/>
                <a:ea typeface="黑体" panose="02010609060101010101" pitchFamily="49" charset="-122"/>
              </a:rPr>
              <a:t>”；</a:t>
            </a:r>
            <a:endParaRPr lang="en-US" altLang="zh-CN" sz="2400" b="1" dirty="0" smtClean="0">
              <a:solidFill>
                <a:srgbClr val="FF0000"/>
              </a:solidFill>
              <a:latin typeface="黑体" panose="02010609060101010101" pitchFamily="49" charset="-122"/>
              <a:ea typeface="黑体" panose="02010609060101010101" pitchFamily="49" charset="-122"/>
            </a:endParaRPr>
          </a:p>
          <a:p>
            <a:r>
              <a:rPr lang="en-US" altLang="zh-CN" sz="2400" b="1" dirty="0" smtClean="0">
                <a:latin typeface="黑体" panose="02010609060101010101" pitchFamily="49" charset="-122"/>
                <a:ea typeface="黑体" panose="02010609060101010101" pitchFamily="49" charset="-122"/>
              </a:rPr>
              <a:t>2006</a:t>
            </a:r>
            <a:r>
              <a:rPr lang="zh-CN" altLang="en-US" sz="2400" b="1" dirty="0">
                <a:latin typeface="黑体" panose="02010609060101010101" pitchFamily="49" charset="-122"/>
                <a:ea typeface="黑体" panose="02010609060101010101" pitchFamily="49" charset="-122"/>
              </a:rPr>
              <a:t>年</a:t>
            </a:r>
            <a:r>
              <a:rPr lang="en-US" altLang="zh-CN" sz="2400" b="1" dirty="0">
                <a:latin typeface="黑体" panose="02010609060101010101" pitchFamily="49" charset="-122"/>
                <a:ea typeface="黑体" panose="02010609060101010101" pitchFamily="49" charset="-122"/>
              </a:rPr>
              <a:t>6</a:t>
            </a:r>
            <a:r>
              <a:rPr lang="zh-CN" altLang="en-US" sz="2400" b="1" dirty="0">
                <a:latin typeface="黑体" panose="02010609060101010101" pitchFamily="49" charset="-122"/>
                <a:ea typeface="黑体" panose="02010609060101010101" pitchFamily="49" charset="-122"/>
              </a:rPr>
              <a:t>月：英国国家临床技术研究院将</a:t>
            </a:r>
            <a:r>
              <a:rPr lang="en-US" altLang="zh-CN" sz="2400" b="1" dirty="0">
                <a:latin typeface="黑体" panose="02010609060101010101" pitchFamily="49" charset="-122"/>
                <a:ea typeface="黑体" panose="02010609060101010101" pitchFamily="49" charset="-122"/>
              </a:rPr>
              <a:t>PD</a:t>
            </a:r>
            <a:r>
              <a:rPr lang="zh-CN" altLang="en-US" sz="2400" b="1" dirty="0">
                <a:latin typeface="黑体" panose="02010609060101010101" pitchFamily="49" charset="-122"/>
                <a:ea typeface="黑体" panose="02010609060101010101" pitchFamily="49" charset="-122"/>
              </a:rPr>
              <a:t>非运动症状列为亟需解决的临床问题</a:t>
            </a:r>
            <a:r>
              <a:rPr lang="zh-CN" altLang="en-US" sz="2400" b="1" dirty="0" smtClean="0">
                <a:latin typeface="黑体" panose="02010609060101010101" pitchFamily="49" charset="-122"/>
                <a:ea typeface="黑体" panose="02010609060101010101" pitchFamily="49" charset="-122"/>
              </a:rPr>
              <a:t>之一；</a:t>
            </a:r>
            <a:endParaRPr lang="en-US" altLang="zh-CN" sz="2400" b="1" dirty="0" smtClean="0">
              <a:latin typeface="黑体" panose="02010609060101010101" pitchFamily="49" charset="-122"/>
              <a:ea typeface="黑体" panose="02010609060101010101" pitchFamily="49" charset="-122"/>
            </a:endParaRPr>
          </a:p>
          <a:p>
            <a:r>
              <a:rPr lang="en-US" altLang="zh-CN" sz="2400" b="1" dirty="0" smtClean="0">
                <a:latin typeface="黑体" panose="02010609060101010101" pitchFamily="49" charset="-122"/>
                <a:ea typeface="黑体" panose="02010609060101010101" pitchFamily="49" charset="-122"/>
              </a:rPr>
              <a:t>2009</a:t>
            </a:r>
            <a:r>
              <a:rPr lang="zh-CN" altLang="en-US" sz="2400" b="1" dirty="0">
                <a:latin typeface="黑体" panose="02010609060101010101" pitchFamily="49" charset="-122"/>
                <a:ea typeface="黑体" panose="02010609060101010101" pitchFamily="49" charset="-122"/>
              </a:rPr>
              <a:t>年</a:t>
            </a:r>
            <a:r>
              <a:rPr lang="en-US" altLang="zh-CN" sz="2400" b="1" dirty="0">
                <a:latin typeface="黑体" panose="02010609060101010101" pitchFamily="49" charset="-122"/>
                <a:ea typeface="黑体" panose="02010609060101010101" pitchFamily="49" charset="-122"/>
              </a:rPr>
              <a:t>9</a:t>
            </a:r>
            <a:r>
              <a:rPr lang="zh-CN" altLang="en-US" sz="2400" b="1" dirty="0">
                <a:latin typeface="黑体" panose="02010609060101010101" pitchFamily="49" charset="-122"/>
                <a:ea typeface="黑体" panose="02010609060101010101" pitchFamily="49" charset="-122"/>
              </a:rPr>
              <a:t>月：</a:t>
            </a:r>
            <a:r>
              <a:rPr lang="zh-CN" altLang="en-US" sz="2400" b="1" dirty="0">
                <a:solidFill>
                  <a:srgbClr val="FF0000"/>
                </a:solidFill>
                <a:latin typeface="黑体" panose="02010609060101010101" pitchFamily="49" charset="-122"/>
                <a:ea typeface="黑体" panose="02010609060101010101" pitchFamily="49" charset="-122"/>
              </a:rPr>
              <a:t>中国帕金森病治疗指南</a:t>
            </a:r>
            <a:r>
              <a:rPr lang="zh-CN" altLang="en-US" sz="2400" b="1" dirty="0">
                <a:latin typeface="黑体" panose="02010609060101010101" pitchFamily="49" charset="-122"/>
                <a:ea typeface="黑体" panose="02010609060101010101" pitchFamily="49" charset="-122"/>
              </a:rPr>
              <a:t>（修订版</a:t>
            </a:r>
            <a:r>
              <a:rPr lang="zh-CN" altLang="en-US" sz="2400" b="1" dirty="0" smtClean="0">
                <a:latin typeface="黑体" panose="02010609060101010101" pitchFamily="49" charset="-122"/>
                <a:ea typeface="黑体" panose="02010609060101010101" pitchFamily="49" charset="-122"/>
              </a:rPr>
              <a:t>）；</a:t>
            </a:r>
            <a:endParaRPr lang="en-US" altLang="zh-CN" sz="2400" b="1" dirty="0" smtClean="0">
              <a:latin typeface="黑体" panose="02010609060101010101" pitchFamily="49" charset="-122"/>
              <a:ea typeface="黑体" panose="02010609060101010101" pitchFamily="49" charset="-122"/>
            </a:endParaRPr>
          </a:p>
          <a:p>
            <a:r>
              <a:rPr lang="en-US" altLang="zh-CN" sz="2400" b="1" dirty="0" smtClean="0">
                <a:latin typeface="黑体" panose="02010609060101010101" pitchFamily="49" charset="-122"/>
                <a:ea typeface="黑体" panose="02010609060101010101" pitchFamily="49" charset="-122"/>
              </a:rPr>
              <a:t>2010</a:t>
            </a:r>
            <a:r>
              <a:rPr lang="zh-CN" altLang="en-US" sz="2400" b="1" dirty="0">
                <a:latin typeface="黑体" panose="02010609060101010101" pitchFamily="49" charset="-122"/>
                <a:ea typeface="黑体" panose="02010609060101010101" pitchFamily="49" charset="-122"/>
              </a:rPr>
              <a:t>年</a:t>
            </a:r>
            <a:r>
              <a:rPr lang="en-US" altLang="zh-CN" sz="2400" b="1" dirty="0">
                <a:latin typeface="黑体" panose="02010609060101010101" pitchFamily="49" charset="-122"/>
                <a:ea typeface="黑体" panose="02010609060101010101" pitchFamily="49" charset="-122"/>
              </a:rPr>
              <a:t>7</a:t>
            </a:r>
            <a:r>
              <a:rPr lang="zh-CN" altLang="en-US" sz="2400" b="1" dirty="0">
                <a:latin typeface="黑体" panose="02010609060101010101" pitchFamily="49" charset="-122"/>
                <a:ea typeface="黑体" panose="02010609060101010101" pitchFamily="49" charset="-122"/>
              </a:rPr>
              <a:t>月：美国神经病学会“</a:t>
            </a:r>
            <a:r>
              <a:rPr lang="en-US" altLang="zh-CN" sz="2400" b="1" dirty="0">
                <a:latin typeface="黑体" panose="02010609060101010101" pitchFamily="49" charset="-122"/>
                <a:ea typeface="黑体" panose="02010609060101010101" pitchFamily="49" charset="-122"/>
              </a:rPr>
              <a:t>PD</a:t>
            </a:r>
            <a:r>
              <a:rPr lang="zh-CN" altLang="en-US" sz="2400" b="1" dirty="0">
                <a:latin typeface="黑体" panose="02010609060101010101" pitchFamily="49" charset="-122"/>
                <a:ea typeface="黑体" panose="02010609060101010101" pitchFamily="49" charset="-122"/>
              </a:rPr>
              <a:t>非运动症状的治疗指南</a:t>
            </a:r>
            <a:r>
              <a:rPr lang="zh-CN" altLang="en-US" sz="2400" b="1" dirty="0" smtClean="0">
                <a:latin typeface="黑体" panose="02010609060101010101" pitchFamily="49" charset="-122"/>
                <a:ea typeface="黑体" panose="02010609060101010101" pitchFamily="49" charset="-122"/>
              </a:rPr>
              <a:t>”。</a:t>
            </a:r>
            <a:endParaRPr lang="zh-CN" altLang="en-US" sz="2400" b="1" dirty="0">
              <a:latin typeface="黑体" panose="02010609060101010101" pitchFamily="49" charset="-122"/>
              <a:ea typeface="黑体" panose="02010609060101010101" pitchFamily="49" charset="-122"/>
            </a:endParaRPr>
          </a:p>
          <a:p>
            <a:endParaRPr lang="zh-CN" altLang="en-US" dirty="0"/>
          </a:p>
        </p:txBody>
      </p:sp>
    </p:spTree>
    <p:extLst>
      <p:ext uri="{BB962C8B-B14F-4D97-AF65-F5344CB8AC3E}">
        <p14:creationId xmlns:p14="http://schemas.microsoft.com/office/powerpoint/2010/main" val="37033646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88253" y="587534"/>
            <a:ext cx="8911687" cy="643858"/>
          </a:xfrm>
          <a:solidFill>
            <a:schemeClr val="tx2">
              <a:lumMod val="60000"/>
              <a:lumOff val="40000"/>
            </a:schemeClr>
          </a:solidFill>
        </p:spPr>
        <p:txBody>
          <a:bodyPr/>
          <a:lstStyle/>
          <a:p>
            <a:r>
              <a:rPr lang="zh-CN" altLang="en-US" dirty="0" smtClean="0">
                <a:latin typeface="黑体" panose="02010609060101010101" pitchFamily="49" charset="-122"/>
                <a:ea typeface="黑体" panose="02010609060101010101" pitchFamily="49" charset="-122"/>
              </a:rPr>
              <a:t>便秘</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788253" y="1517904"/>
            <a:ext cx="9964835" cy="4943856"/>
          </a:xfrm>
        </p:spPr>
        <p:txBody>
          <a:bodyPr/>
          <a:lstStyle/>
          <a:p>
            <a:r>
              <a:rPr lang="en-US" altLang="zh-CN" sz="2000" dirty="0">
                <a:latin typeface="黑体" panose="02010609060101010101" pitchFamily="49" charset="-122"/>
                <a:ea typeface="黑体" panose="02010609060101010101" pitchFamily="49" charset="-122"/>
              </a:rPr>
              <a:t>PD</a:t>
            </a:r>
            <a:r>
              <a:rPr lang="zh-CN" altLang="en-US" sz="2000" dirty="0">
                <a:latin typeface="黑体" panose="02010609060101010101" pitchFamily="49" charset="-122"/>
                <a:ea typeface="黑体" panose="02010609060101010101" pitchFamily="49" charset="-122"/>
              </a:rPr>
              <a:t>便秘的发病率为</a:t>
            </a:r>
            <a:r>
              <a:rPr lang="en-US" altLang="zh-CN" sz="2000" dirty="0">
                <a:latin typeface="黑体" panose="02010609060101010101" pitchFamily="49" charset="-122"/>
                <a:ea typeface="黑体" panose="02010609060101010101" pitchFamily="49" charset="-122"/>
              </a:rPr>
              <a:t>67%</a:t>
            </a:r>
            <a:r>
              <a:rPr lang="zh-CN" altLang="en-US" sz="2000" dirty="0">
                <a:latin typeface="黑体" panose="02010609060101010101" pitchFamily="49" charset="-122"/>
                <a:ea typeface="黑体" panose="02010609060101010101" pitchFamily="49" charset="-122"/>
              </a:rPr>
              <a:t>（正常人群便秘的发病率为</a:t>
            </a:r>
            <a:r>
              <a:rPr lang="en-US" altLang="zh-CN" sz="2000" dirty="0">
                <a:latin typeface="黑体" panose="02010609060101010101" pitchFamily="49" charset="-122"/>
                <a:ea typeface="黑体" panose="02010609060101010101" pitchFamily="49" charset="-122"/>
              </a:rPr>
              <a:t>6%</a:t>
            </a:r>
            <a:r>
              <a:rPr lang="zh-CN" altLang="en-US" sz="2000" dirty="0" smtClean="0">
                <a:latin typeface="黑体" panose="02010609060101010101" pitchFamily="49" charset="-122"/>
                <a:ea typeface="黑体" panose="02010609060101010101" pitchFamily="49" charset="-122"/>
              </a:rPr>
              <a:t>）</a:t>
            </a:r>
            <a:endParaRPr lang="en-US" altLang="zh-CN" sz="2000" dirty="0" smtClean="0">
              <a:latin typeface="黑体" panose="02010609060101010101" pitchFamily="49" charset="-122"/>
              <a:ea typeface="黑体" panose="02010609060101010101" pitchFamily="49" charset="-122"/>
            </a:endParaRPr>
          </a:p>
          <a:p>
            <a:r>
              <a:rPr lang="zh-CN" altLang="en-US" sz="2000" dirty="0" smtClean="0">
                <a:latin typeface="黑体" panose="02010609060101010101" pitchFamily="49" charset="-122"/>
                <a:ea typeface="黑体" panose="02010609060101010101" pitchFamily="49" charset="-122"/>
              </a:rPr>
              <a:t>临床特点：</a:t>
            </a:r>
            <a:endParaRPr lang="zh-CN" altLang="en-US" sz="2000" dirty="0">
              <a:latin typeface="黑体" panose="02010609060101010101" pitchFamily="49" charset="-122"/>
              <a:ea typeface="黑体" panose="02010609060101010101" pitchFamily="49" charset="-122"/>
            </a:endParaRPr>
          </a:p>
          <a:p>
            <a:pPr marL="457200" lvl="1" indent="0">
              <a:lnSpc>
                <a:spcPct val="115000"/>
              </a:lnSpc>
              <a:spcBef>
                <a:spcPct val="15000"/>
              </a:spcBef>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可能发生在运动症状之前</a:t>
            </a:r>
          </a:p>
          <a:p>
            <a:pPr marL="457200" lvl="1" indent="0">
              <a:lnSpc>
                <a:spcPct val="115000"/>
              </a:lnSpc>
              <a:spcBef>
                <a:spcPct val="15000"/>
              </a:spcBef>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对多巴胺能药物反应差</a:t>
            </a:r>
          </a:p>
          <a:p>
            <a:pPr>
              <a:lnSpc>
                <a:spcPct val="115000"/>
              </a:lnSpc>
              <a:spcBef>
                <a:spcPct val="15000"/>
              </a:spcBef>
              <a:buSzPct val="85000"/>
            </a:pPr>
            <a:r>
              <a:rPr lang="zh-CN" altLang="en-US" sz="2000" dirty="0" smtClean="0">
                <a:latin typeface="黑体" panose="02010609060101010101" pitchFamily="49" charset="-122"/>
                <a:ea typeface="黑体" panose="02010609060101010101" pitchFamily="49" charset="-122"/>
              </a:rPr>
              <a:t>治疗：</a:t>
            </a:r>
            <a:endParaRPr lang="zh-CN" altLang="en-US" sz="2000" dirty="0">
              <a:latin typeface="黑体" panose="02010609060101010101" pitchFamily="49" charset="-122"/>
              <a:ea typeface="黑体" panose="02010609060101010101" pitchFamily="49" charset="-122"/>
            </a:endParaRPr>
          </a:p>
          <a:p>
            <a:pPr lvl="1">
              <a:lnSpc>
                <a:spcPct val="115000"/>
              </a:lnSpc>
              <a:spcBef>
                <a:spcPct val="15000"/>
              </a:spcBef>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停用抗胆碱药物</a:t>
            </a:r>
          </a:p>
          <a:p>
            <a:pPr lvl="1">
              <a:lnSpc>
                <a:spcPct val="115000"/>
              </a:lnSpc>
              <a:spcBef>
                <a:spcPct val="15000"/>
              </a:spcBef>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非药物治疗：增加饮水、高纤维食物、增加活动</a:t>
            </a:r>
          </a:p>
          <a:p>
            <a:pPr lvl="1">
              <a:lnSpc>
                <a:spcPct val="115000"/>
              </a:lnSpc>
              <a:spcBef>
                <a:spcPct val="15000"/>
              </a:spcBef>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使用软便剂、缓泻药、乳果糖等</a:t>
            </a:r>
          </a:p>
          <a:p>
            <a:pPr lvl="1">
              <a:lnSpc>
                <a:spcPct val="115000"/>
              </a:lnSpc>
              <a:spcBef>
                <a:spcPct val="15000"/>
              </a:spcBef>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加用多潘立</a:t>
            </a:r>
            <a:r>
              <a:rPr lang="zh-CN" altLang="en-US" sz="2000" dirty="0" smtClean="0">
                <a:latin typeface="黑体" panose="02010609060101010101" pitchFamily="49" charset="-122"/>
                <a:ea typeface="黑体" panose="02010609060101010101" pitchFamily="49" charset="-122"/>
              </a:rPr>
              <a:t>酮</a:t>
            </a:r>
            <a:endParaRPr lang="en-US" altLang="zh-CN" sz="2000" dirty="0" smtClean="0">
              <a:latin typeface="黑体" panose="02010609060101010101" pitchFamily="49" charset="-122"/>
              <a:ea typeface="黑体" panose="02010609060101010101" pitchFamily="49" charset="-122"/>
            </a:endParaRPr>
          </a:p>
          <a:p>
            <a:pPr lvl="1">
              <a:lnSpc>
                <a:spcPct val="115000"/>
              </a:lnSpc>
              <a:spcBef>
                <a:spcPct val="15000"/>
              </a:spcBef>
              <a:buFontTx/>
              <a:buNone/>
            </a:pPr>
            <a:endParaRPr lang="zh-CN" altLang="en-US" sz="2000" dirty="0">
              <a:latin typeface="黑体" panose="02010609060101010101" pitchFamily="49" charset="-122"/>
              <a:ea typeface="黑体" panose="02010609060101010101" pitchFamily="49" charset="-122"/>
            </a:endParaRPr>
          </a:p>
          <a:p>
            <a:endParaRPr lang="zh-CN" altLang="en-US" dirty="0"/>
          </a:p>
        </p:txBody>
      </p:sp>
      <p:sp>
        <p:nvSpPr>
          <p:cNvPr id="4" name="圆角矩形 3"/>
          <p:cNvSpPr/>
          <p:nvPr/>
        </p:nvSpPr>
        <p:spPr>
          <a:xfrm>
            <a:off x="10074290" y="4818888"/>
            <a:ext cx="1678798" cy="1380773"/>
          </a:xfrm>
          <a:prstGeom prst="roundRect">
            <a:avLst>
              <a:gd name="adj" fmla="val 10000"/>
            </a:avLst>
          </a:prstGeom>
          <a:blipFill>
            <a:blip r:embed="rId2">
              <a:extLst>
                <a:ext uri="{28A0092B-C50C-407E-A947-70E740481C1C}">
                  <a14:useLocalDpi xmlns:a14="http://schemas.microsoft.com/office/drawing/2010/main" val="0"/>
                </a:ext>
              </a:extLst>
            </a:blip>
            <a:srcRect/>
            <a:stretch>
              <a:fillRect t="-28000" b="-28000"/>
            </a:stretch>
          </a:blipFill>
        </p:spPr>
        <p:style>
          <a:lnRef idx="1">
            <a:schemeClr val="lt1">
              <a:hueOff val="0"/>
              <a:satOff val="0"/>
              <a:lumOff val="0"/>
              <a:alphaOff val="0"/>
            </a:schemeClr>
          </a:lnRef>
          <a:fillRef idx="1">
            <a:scrgbClr r="0" g="0" b="0"/>
          </a:fillRef>
          <a:effectRef idx="1">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555745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37021" y="611918"/>
            <a:ext cx="8911687" cy="717010"/>
          </a:xfrm>
          <a:solidFill>
            <a:schemeClr val="tx2">
              <a:lumMod val="60000"/>
              <a:lumOff val="40000"/>
            </a:schemeClr>
          </a:solidFill>
        </p:spPr>
        <p:txBody>
          <a:bodyPr>
            <a:normAutofit/>
          </a:bodyPr>
          <a:lstStyle/>
          <a:p>
            <a:r>
              <a:rPr lang="zh-CN" altLang="en-US" dirty="0" smtClean="0">
                <a:latin typeface="黑体" panose="02010609060101010101" pitchFamily="49" charset="-122"/>
                <a:ea typeface="黑体" panose="02010609060101010101" pitchFamily="49" charset="-122"/>
              </a:rPr>
              <a:t>排尿</a:t>
            </a:r>
            <a:r>
              <a:rPr lang="zh-CN" altLang="en-US" dirty="0">
                <a:latin typeface="黑体" panose="02010609060101010101" pitchFamily="49" charset="-122"/>
                <a:ea typeface="黑体" panose="02010609060101010101" pitchFamily="49" charset="-122"/>
              </a:rPr>
              <a:t>异常</a:t>
            </a:r>
          </a:p>
        </p:txBody>
      </p:sp>
      <p:sp>
        <p:nvSpPr>
          <p:cNvPr id="3" name="内容占位符 2"/>
          <p:cNvSpPr>
            <a:spLocks noGrp="1"/>
          </p:cNvSpPr>
          <p:nvPr>
            <p:ph idx="1"/>
          </p:nvPr>
        </p:nvSpPr>
        <p:spPr>
          <a:xfrm>
            <a:off x="1837021" y="1499616"/>
            <a:ext cx="10172099" cy="5218176"/>
          </a:xfrm>
        </p:spPr>
        <p:txBody>
          <a:bodyPr/>
          <a:lstStyle/>
          <a:p>
            <a:pPr>
              <a:lnSpc>
                <a:spcPct val="120000"/>
              </a:lnSpc>
              <a:buClr>
                <a:schemeClr val="tx1"/>
              </a:buClr>
              <a:buSzPct val="85000"/>
              <a:buFont typeface="Wingdings" panose="05000000000000000000" pitchFamily="2" charset="2"/>
              <a:buChar char="l"/>
            </a:pPr>
            <a:r>
              <a:rPr lang="zh-CN" altLang="en-US" sz="2000" dirty="0">
                <a:latin typeface="黑体" panose="02010609060101010101" pitchFamily="49" charset="-122"/>
                <a:ea typeface="黑体" panose="02010609060101010101" pitchFamily="49" charset="-122"/>
              </a:rPr>
              <a:t>发生率：</a:t>
            </a:r>
            <a:r>
              <a:rPr lang="en-US" altLang="zh-CN" sz="2000" dirty="0">
                <a:latin typeface="黑体" panose="02010609060101010101" pitchFamily="49" charset="-122"/>
                <a:ea typeface="黑体" panose="02010609060101010101" pitchFamily="49" charset="-122"/>
              </a:rPr>
              <a:t>27%-39%</a:t>
            </a:r>
          </a:p>
          <a:p>
            <a:pPr>
              <a:lnSpc>
                <a:spcPct val="120000"/>
              </a:lnSpc>
              <a:buClr>
                <a:schemeClr val="tx1"/>
              </a:buClr>
              <a:buSzPct val="85000"/>
              <a:buFont typeface="Wingdings" panose="05000000000000000000" pitchFamily="2" charset="2"/>
              <a:buChar char="l"/>
            </a:pPr>
            <a:r>
              <a:rPr lang="zh-CN" altLang="en-US" sz="2000" dirty="0">
                <a:latin typeface="黑体" panose="02010609060101010101" pitchFamily="49" charset="-122"/>
                <a:ea typeface="黑体" panose="02010609060101010101" pitchFamily="49" charset="-122"/>
              </a:rPr>
              <a:t>逼尿</a:t>
            </a:r>
            <a:r>
              <a:rPr lang="zh-CN" altLang="en-US" sz="2000" dirty="0" smtClean="0">
                <a:latin typeface="黑体" panose="02010609060101010101" pitchFamily="49" charset="-122"/>
                <a:ea typeface="黑体" panose="02010609060101010101" pitchFamily="49" charset="-122"/>
              </a:rPr>
              <a:t>肌功能活跃：</a:t>
            </a:r>
            <a:r>
              <a:rPr lang="zh-CN" altLang="en-US" sz="2000" dirty="0">
                <a:latin typeface="黑体" panose="02010609060101010101" pitchFamily="49" charset="-122"/>
                <a:ea typeface="黑体" panose="02010609060101010101" pitchFamily="49" charset="-122"/>
              </a:rPr>
              <a:t>尿频、尿急、夜尿</a:t>
            </a:r>
          </a:p>
          <a:p>
            <a:pPr>
              <a:lnSpc>
                <a:spcPct val="120000"/>
              </a:lnSpc>
              <a:buClr>
                <a:schemeClr val="tx1"/>
              </a:buClr>
              <a:buSzPct val="85000"/>
              <a:buFont typeface="Wingdings" panose="05000000000000000000" pitchFamily="2" charset="2"/>
              <a:buChar char="Ø"/>
            </a:pPr>
            <a:r>
              <a:rPr lang="zh-CN" altLang="en-US" sz="2000" dirty="0">
                <a:latin typeface="黑体" panose="02010609060101010101" pitchFamily="49" charset="-122"/>
                <a:ea typeface="黑体" panose="02010609060101010101" pitchFamily="49" charset="-122"/>
              </a:rPr>
              <a:t>处理：</a:t>
            </a:r>
          </a:p>
          <a:p>
            <a:pPr marL="522288" lvl="1" indent="0">
              <a:lnSpc>
                <a:spcPct val="120000"/>
              </a:lnSpc>
              <a:buClr>
                <a:schemeClr val="tx1"/>
              </a:buClr>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睡前避免饮用咖啡、限制睡前水分摄入</a:t>
            </a:r>
          </a:p>
          <a:p>
            <a:pPr marL="522288" lvl="1" indent="0">
              <a:lnSpc>
                <a:spcPct val="120000"/>
              </a:lnSpc>
              <a:buClr>
                <a:schemeClr val="tx1"/>
              </a:buClr>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加用外周抗胆碱药：奥昔布宁、托特罗定</a:t>
            </a:r>
          </a:p>
          <a:p>
            <a:pPr marL="522288" lvl="1" indent="0">
              <a:lnSpc>
                <a:spcPct val="120000"/>
              </a:lnSpc>
              <a:buClr>
                <a:schemeClr val="tx1"/>
              </a:buClr>
              <a:buFontTx/>
              <a:buNone/>
            </a:pP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加用鼻内去氨基精加压素喷雾剂</a:t>
            </a:r>
          </a:p>
          <a:p>
            <a:pPr>
              <a:lnSpc>
                <a:spcPct val="120000"/>
              </a:lnSpc>
              <a:buClr>
                <a:schemeClr val="tx1"/>
              </a:buClr>
              <a:buSzPct val="85000"/>
              <a:buFont typeface="Wingdings" panose="05000000000000000000" pitchFamily="2" charset="2"/>
              <a:buChar char="l"/>
            </a:pPr>
            <a:r>
              <a:rPr lang="zh-CN" altLang="en-US" sz="2000" dirty="0">
                <a:latin typeface="黑体" panose="02010609060101010101" pitchFamily="49" charset="-122"/>
                <a:ea typeface="黑体" panose="02010609060101010101" pitchFamily="49" charset="-122"/>
              </a:rPr>
              <a:t>逼尿</a:t>
            </a:r>
            <a:r>
              <a:rPr lang="zh-CN" altLang="en-US" sz="2000" dirty="0" smtClean="0">
                <a:latin typeface="黑体" panose="02010609060101010101" pitchFamily="49" charset="-122"/>
                <a:ea typeface="黑体" panose="02010609060101010101" pitchFamily="49" charset="-122"/>
              </a:rPr>
              <a:t>肌功能降低</a:t>
            </a:r>
            <a:r>
              <a:rPr lang="zh-CN" altLang="en-US" sz="2000" dirty="0">
                <a:latin typeface="黑体" panose="02010609060101010101" pitchFamily="49" charset="-122"/>
                <a:ea typeface="黑体" panose="02010609060101010101" pitchFamily="49" charset="-122"/>
              </a:rPr>
              <a:t>：小便起始困难、膀胱排空障碍、漏尿症</a:t>
            </a:r>
          </a:p>
          <a:p>
            <a:pPr>
              <a:lnSpc>
                <a:spcPct val="120000"/>
              </a:lnSpc>
              <a:buClr>
                <a:schemeClr val="tx1"/>
              </a:buClr>
              <a:buSzPct val="85000"/>
              <a:buFont typeface="Wingdings" panose="05000000000000000000" pitchFamily="2" charset="2"/>
              <a:buChar char="Ø"/>
            </a:pPr>
            <a:r>
              <a:rPr lang="zh-CN" altLang="en-US" sz="2000" dirty="0">
                <a:latin typeface="黑体" panose="02010609060101010101" pitchFamily="49" charset="-122"/>
                <a:ea typeface="黑体" panose="02010609060101010101" pitchFamily="49" charset="-122"/>
              </a:rPr>
              <a:t>处理：</a:t>
            </a:r>
            <a:r>
              <a:rPr lang="en-US" altLang="zh-CN" sz="2000" dirty="0">
                <a:latin typeface="黑体" panose="02010609060101010101" pitchFamily="49" charset="-122"/>
                <a:ea typeface="黑体" panose="02010609060101010101" pitchFamily="49" charset="-122"/>
              </a:rPr>
              <a:t>α</a:t>
            </a:r>
            <a:r>
              <a:rPr lang="zh-CN" altLang="en-US" sz="2000" dirty="0">
                <a:latin typeface="黑体" panose="02010609060101010101" pitchFamily="49" charset="-122"/>
                <a:ea typeface="黑体" panose="02010609060101010101" pitchFamily="49" charset="-122"/>
              </a:rPr>
              <a:t>受体阻滞剂，如特拉唑嗪，睡前服</a:t>
            </a:r>
          </a:p>
          <a:p>
            <a:endParaRPr lang="zh-CN" altLang="en-US" dirty="0"/>
          </a:p>
        </p:txBody>
      </p:sp>
    </p:spTree>
    <p:extLst>
      <p:ext uri="{BB962C8B-B14F-4D97-AF65-F5344CB8AC3E}">
        <p14:creationId xmlns:p14="http://schemas.microsoft.com/office/powerpoint/2010/main" val="3624892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2463736" y="390144"/>
            <a:ext cx="7984808" cy="5888736"/>
          </a:xfrm>
          <a:prstGeom prst="rect">
            <a:avLst/>
          </a:prstGeom>
        </p:spPr>
      </p:pic>
    </p:spTree>
    <p:extLst>
      <p:ext uri="{BB962C8B-B14F-4D97-AF65-F5344CB8AC3E}">
        <p14:creationId xmlns:p14="http://schemas.microsoft.com/office/powerpoint/2010/main" val="3300287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15101" y="599726"/>
            <a:ext cx="8911687" cy="656050"/>
          </a:xfrm>
          <a:solidFill>
            <a:schemeClr val="tx2">
              <a:lumMod val="60000"/>
              <a:lumOff val="40000"/>
            </a:schemeClr>
          </a:solidFill>
        </p:spPr>
        <p:txBody>
          <a:bodyPr/>
          <a:lstStyle/>
          <a:p>
            <a:r>
              <a:rPr lang="zh-CN" altLang="en-US" dirty="0">
                <a:latin typeface="黑体" panose="02010609060101010101" pitchFamily="49" charset="-122"/>
                <a:ea typeface="黑体" panose="02010609060101010101" pitchFamily="49" charset="-122"/>
              </a:rPr>
              <a:t>出汗异常</a:t>
            </a:r>
          </a:p>
        </p:txBody>
      </p:sp>
      <p:sp>
        <p:nvSpPr>
          <p:cNvPr id="3" name="内容占位符 2"/>
          <p:cNvSpPr>
            <a:spLocks noGrp="1"/>
          </p:cNvSpPr>
          <p:nvPr>
            <p:ph idx="1"/>
          </p:nvPr>
        </p:nvSpPr>
        <p:spPr>
          <a:xfrm>
            <a:off x="1715101" y="1548384"/>
            <a:ext cx="9513731" cy="5132832"/>
          </a:xfrm>
        </p:spPr>
        <p:txBody>
          <a:bodyPr/>
          <a:lstStyle/>
          <a:p>
            <a:pPr>
              <a:lnSpc>
                <a:spcPct val="120000"/>
              </a:lnSpc>
              <a:buClr>
                <a:schemeClr val="tx1"/>
              </a:buClr>
              <a:buSzPct val="85000"/>
              <a:buFont typeface="Wingdings" panose="05000000000000000000" pitchFamily="2" charset="2"/>
              <a:buChar char="l"/>
            </a:pPr>
            <a:r>
              <a:rPr lang="zh-CN" altLang="en-US" sz="2400" dirty="0">
                <a:latin typeface="黑体" panose="02010609060101010101" pitchFamily="49" charset="-122"/>
                <a:ea typeface="黑体" panose="02010609060101010101" pitchFamily="49" charset="-122"/>
              </a:rPr>
              <a:t>临床表现：大部分为多汗，少数为少汗</a:t>
            </a:r>
          </a:p>
          <a:p>
            <a:pPr>
              <a:lnSpc>
                <a:spcPct val="120000"/>
              </a:lnSpc>
              <a:buClr>
                <a:schemeClr val="tx1"/>
              </a:buClr>
              <a:buSzPct val="85000"/>
              <a:buFont typeface="Wingdings" panose="05000000000000000000" pitchFamily="2" charset="2"/>
              <a:buChar char="l"/>
            </a:pPr>
            <a:r>
              <a:rPr lang="zh-CN" altLang="en-US" sz="2400" dirty="0">
                <a:latin typeface="黑体" panose="02010609060101010101" pitchFamily="49" charset="-122"/>
                <a:ea typeface="黑体" panose="02010609060101010101" pitchFamily="49" charset="-122"/>
              </a:rPr>
              <a:t>发病机制：可能与下丘脑损伤有关</a:t>
            </a:r>
          </a:p>
          <a:p>
            <a:pPr>
              <a:lnSpc>
                <a:spcPct val="120000"/>
              </a:lnSpc>
              <a:buClr>
                <a:schemeClr val="tx1"/>
              </a:buClr>
              <a:buSzPct val="85000"/>
              <a:buFont typeface="Wingdings" panose="05000000000000000000" pitchFamily="2" charset="2"/>
              <a:buChar char="l"/>
            </a:pPr>
            <a:r>
              <a:rPr lang="zh-CN" altLang="en-US" sz="2400" dirty="0">
                <a:latin typeface="黑体" panose="02010609060101010101" pitchFamily="49" charset="-122"/>
                <a:ea typeface="黑体" panose="02010609060101010101" pitchFamily="49" charset="-122"/>
              </a:rPr>
              <a:t>症状特点</a:t>
            </a:r>
          </a:p>
          <a:p>
            <a:pPr lvl="1">
              <a:lnSpc>
                <a:spcPct val="120000"/>
              </a:lnSpc>
              <a:buClr>
                <a:schemeClr val="tx1"/>
              </a:buClr>
              <a:buFontTx/>
              <a:buNone/>
            </a:pP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症状波动的患者更易出现</a:t>
            </a:r>
          </a:p>
          <a:p>
            <a:pPr lvl="1">
              <a:lnSpc>
                <a:spcPct val="120000"/>
              </a:lnSpc>
              <a:buClr>
                <a:schemeClr val="tx1"/>
              </a:buClr>
              <a:buFontTx/>
              <a:buNone/>
            </a:pP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大部分发生在“关”期，少部分发生在“开”期</a:t>
            </a:r>
          </a:p>
          <a:p>
            <a:pPr>
              <a:lnSpc>
                <a:spcPct val="120000"/>
              </a:lnSpc>
              <a:buClr>
                <a:schemeClr val="tx1"/>
              </a:buClr>
              <a:buSzPct val="85000"/>
              <a:buFont typeface="Wingdings" panose="05000000000000000000" pitchFamily="2" charset="2"/>
              <a:buChar char="l"/>
            </a:pPr>
            <a:r>
              <a:rPr lang="zh-CN" altLang="en-US" sz="2400" dirty="0">
                <a:latin typeface="黑体" panose="02010609060101010101" pitchFamily="49" charset="-122"/>
                <a:ea typeface="黑体" panose="02010609060101010101" pitchFamily="49" charset="-122"/>
              </a:rPr>
              <a:t>治疗</a:t>
            </a:r>
          </a:p>
          <a:p>
            <a:pPr lvl="1">
              <a:lnSpc>
                <a:spcPct val="120000"/>
              </a:lnSpc>
              <a:buClr>
                <a:schemeClr val="tx1"/>
              </a:buClr>
              <a:buFontTx/>
              <a:buNone/>
            </a:pP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减少症状波动</a:t>
            </a:r>
          </a:p>
          <a:p>
            <a:pPr lvl="1">
              <a:lnSpc>
                <a:spcPct val="120000"/>
              </a:lnSpc>
              <a:buClr>
                <a:schemeClr val="tx1"/>
              </a:buClr>
              <a:buFontTx/>
              <a:buNone/>
            </a:pP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加用抗胆碱能药物</a:t>
            </a:r>
          </a:p>
          <a:p>
            <a:endParaRPr lang="zh-CN" altLang="en-US" dirty="0"/>
          </a:p>
        </p:txBody>
      </p:sp>
    </p:spTree>
    <p:extLst>
      <p:ext uri="{BB962C8B-B14F-4D97-AF65-F5344CB8AC3E}">
        <p14:creationId xmlns:p14="http://schemas.microsoft.com/office/powerpoint/2010/main" val="2221380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2909" y="685070"/>
            <a:ext cx="8911687" cy="656050"/>
          </a:xfrm>
          <a:solidFill>
            <a:schemeClr val="tx2">
              <a:lumMod val="60000"/>
              <a:lumOff val="40000"/>
            </a:schemeClr>
          </a:solidFill>
        </p:spPr>
        <p:txBody>
          <a:bodyPr>
            <a:normAutofit/>
          </a:bodyPr>
          <a:lstStyle/>
          <a:p>
            <a:r>
              <a:rPr lang="zh-CN" altLang="en-US" dirty="0" smtClean="0">
                <a:latin typeface="黑体" panose="02010609060101010101" pitchFamily="49" charset="-122"/>
                <a:ea typeface="黑体" panose="02010609060101010101" pitchFamily="49" charset="-122"/>
              </a:rPr>
              <a:t>吞咽困难及流涎</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702909" y="1597152"/>
            <a:ext cx="9781955" cy="5023104"/>
          </a:xfrm>
        </p:spPr>
        <p:txBody>
          <a:bodyPr/>
          <a:lstStyle/>
          <a:p>
            <a:pPr>
              <a:lnSpc>
                <a:spcPct val="130000"/>
              </a:lnSpc>
              <a:buClr>
                <a:schemeClr val="tx1"/>
              </a:buClr>
              <a:buSzPct val="85000"/>
              <a:buFont typeface="Wingdings" panose="05000000000000000000" pitchFamily="2" charset="2"/>
              <a:buChar char="l"/>
            </a:pPr>
            <a:r>
              <a:rPr lang="zh-CN" altLang="en-US" sz="2400" dirty="0">
                <a:latin typeface="黑体" panose="02010609060101010101" pitchFamily="49" charset="-122"/>
                <a:ea typeface="黑体" panose="02010609060101010101" pitchFamily="49" charset="-122"/>
              </a:rPr>
              <a:t>吞咽困难</a:t>
            </a:r>
          </a:p>
          <a:p>
            <a:pPr lvl="1">
              <a:lnSpc>
                <a:spcPct val="130000"/>
              </a:lnSpc>
              <a:buClr>
                <a:schemeClr val="tx1"/>
              </a:buClr>
              <a:buFontTx/>
              <a:buNone/>
            </a:pP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一般发生在疾病晚期</a:t>
            </a:r>
          </a:p>
          <a:p>
            <a:pPr lvl="1">
              <a:lnSpc>
                <a:spcPct val="130000"/>
              </a:lnSpc>
              <a:buClr>
                <a:schemeClr val="tx1"/>
              </a:buClr>
              <a:buFontTx/>
              <a:buNone/>
            </a:pP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可导致窒息和误吸</a:t>
            </a:r>
          </a:p>
          <a:p>
            <a:pPr lvl="1">
              <a:lnSpc>
                <a:spcPct val="130000"/>
              </a:lnSpc>
              <a:spcAft>
                <a:spcPct val="40000"/>
              </a:spcAft>
              <a:buClr>
                <a:schemeClr val="tx1"/>
              </a:buClr>
              <a:buFontTx/>
              <a:buNone/>
            </a:pP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处理：软食、流质饮食，必要时胃造瘘手术</a:t>
            </a:r>
          </a:p>
          <a:p>
            <a:pPr>
              <a:lnSpc>
                <a:spcPct val="130000"/>
              </a:lnSpc>
              <a:buClr>
                <a:schemeClr val="tx1"/>
              </a:buClr>
              <a:buSzPct val="85000"/>
              <a:buFont typeface="Wingdings" panose="05000000000000000000" pitchFamily="2" charset="2"/>
              <a:buChar char="l"/>
            </a:pPr>
            <a:r>
              <a:rPr lang="zh-CN" altLang="en-US" sz="2400" dirty="0">
                <a:latin typeface="黑体" panose="02010609060101010101" pitchFamily="49" charset="-122"/>
                <a:ea typeface="黑体" panose="02010609060101010101" pitchFamily="49" charset="-122"/>
              </a:rPr>
              <a:t>流涎</a:t>
            </a:r>
          </a:p>
          <a:p>
            <a:pPr lvl="1">
              <a:lnSpc>
                <a:spcPct val="130000"/>
              </a:lnSpc>
              <a:buClr>
                <a:schemeClr val="tx1"/>
              </a:buClr>
              <a:buFontTx/>
              <a:buNone/>
            </a:pP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主要原因为吞咽减少</a:t>
            </a:r>
          </a:p>
          <a:p>
            <a:pPr lvl="1">
              <a:lnSpc>
                <a:spcPct val="130000"/>
              </a:lnSpc>
              <a:buClr>
                <a:schemeClr val="tx1"/>
              </a:buClr>
              <a:buFontTx/>
              <a:buNone/>
            </a:pP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可使用抗胆碱能药物，如甘罗溴铵</a:t>
            </a:r>
          </a:p>
          <a:p>
            <a:endParaRPr lang="zh-CN" altLang="en-US" dirty="0"/>
          </a:p>
        </p:txBody>
      </p:sp>
    </p:spTree>
    <p:extLst>
      <p:ext uri="{BB962C8B-B14F-4D97-AF65-F5344CB8AC3E}">
        <p14:creationId xmlns:p14="http://schemas.microsoft.com/office/powerpoint/2010/main" val="8720186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51677" y="599726"/>
            <a:ext cx="8911687" cy="717010"/>
          </a:xfrm>
          <a:solidFill>
            <a:schemeClr val="tx2">
              <a:lumMod val="60000"/>
              <a:lumOff val="40000"/>
            </a:schemeClr>
          </a:solidFill>
        </p:spPr>
        <p:txBody>
          <a:bodyPr/>
          <a:lstStyle/>
          <a:p>
            <a:r>
              <a:rPr lang="zh-CN" altLang="en-US" dirty="0" smtClean="0">
                <a:latin typeface="黑体" panose="02010609060101010101" pitchFamily="49" charset="-122"/>
                <a:ea typeface="黑体" panose="02010609060101010101" pitchFamily="49" charset="-122"/>
              </a:rPr>
              <a:t>疲劳</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751677" y="1633728"/>
            <a:ext cx="9752935" cy="5120640"/>
          </a:xfrm>
        </p:spPr>
        <p:txBody>
          <a:bodyPr>
            <a:normAutofit/>
          </a:bodyPr>
          <a:lstStyle/>
          <a:p>
            <a:r>
              <a:rPr lang="en-US" altLang="zh-CN" sz="2400" dirty="0" smtClean="0">
                <a:latin typeface="黑体" panose="02010609060101010101" pitchFamily="49" charset="-122"/>
                <a:ea typeface="黑体" panose="02010609060101010101" pitchFamily="49" charset="-122"/>
              </a:rPr>
              <a:t>37%-56%</a:t>
            </a:r>
            <a:r>
              <a:rPr lang="zh-CN" altLang="en-US" sz="2400" dirty="0" smtClean="0">
                <a:latin typeface="黑体" panose="02010609060101010101" pitchFamily="49" charset="-122"/>
                <a:ea typeface="黑体" panose="02010609060101010101" pitchFamily="49" charset="-122"/>
              </a:rPr>
              <a:t>的</a:t>
            </a:r>
            <a:r>
              <a:rPr lang="en-US" altLang="zh-CN" sz="2400" dirty="0" smtClean="0">
                <a:latin typeface="黑体" panose="02010609060101010101" pitchFamily="49" charset="-122"/>
                <a:ea typeface="黑体" panose="02010609060101010101" pitchFamily="49" charset="-122"/>
              </a:rPr>
              <a:t>PD</a:t>
            </a:r>
            <a:r>
              <a:rPr lang="zh-CN" altLang="en-US" sz="2400" dirty="0" smtClean="0">
                <a:latin typeface="黑体" panose="02010609060101010101" pitchFamily="49" charset="-122"/>
                <a:ea typeface="黑体" panose="02010609060101010101" pitchFamily="49" charset="-122"/>
              </a:rPr>
              <a:t>患者存在疲劳症状；</a:t>
            </a:r>
            <a:endParaRPr lang="en-US" altLang="zh-CN" sz="2400" dirty="0" smtClean="0">
              <a:latin typeface="黑体" panose="02010609060101010101" pitchFamily="49" charset="-122"/>
              <a:ea typeface="黑体" panose="02010609060101010101" pitchFamily="49" charset="-122"/>
            </a:endParaRPr>
          </a:p>
          <a:p>
            <a:r>
              <a:rPr lang="zh-CN" altLang="en-US" sz="2400" dirty="0" smtClean="0">
                <a:latin typeface="黑体" panose="02010609060101010101" pitchFamily="49" charset="-122"/>
                <a:ea typeface="黑体" panose="02010609060101010101" pitchFamily="49" charset="-122"/>
              </a:rPr>
              <a:t>疲劳随着</a:t>
            </a:r>
            <a:r>
              <a:rPr lang="en-US" altLang="zh-CN" sz="2400" dirty="0" smtClean="0">
                <a:latin typeface="黑体" panose="02010609060101010101" pitchFamily="49" charset="-122"/>
                <a:ea typeface="黑体" panose="02010609060101010101" pitchFamily="49" charset="-122"/>
              </a:rPr>
              <a:t>PD</a:t>
            </a:r>
            <a:r>
              <a:rPr lang="zh-CN" altLang="en-US" sz="2400" dirty="0" smtClean="0">
                <a:latin typeface="黑体" panose="02010609060101010101" pitchFamily="49" charset="-122"/>
                <a:ea typeface="黑体" panose="02010609060101010101" pitchFamily="49" charset="-122"/>
              </a:rPr>
              <a:t>运动症状的加重而恶化；</a:t>
            </a:r>
            <a:endParaRPr lang="en-US" altLang="zh-CN" sz="2400" dirty="0" smtClean="0">
              <a:latin typeface="黑体" panose="02010609060101010101" pitchFamily="49" charset="-122"/>
              <a:ea typeface="黑体" panose="02010609060101010101" pitchFamily="49" charset="-122"/>
            </a:endParaRPr>
          </a:p>
          <a:p>
            <a:r>
              <a:rPr lang="zh-CN" altLang="en-US" sz="2400" dirty="0" smtClean="0">
                <a:latin typeface="黑体" panose="02010609060101010101" pitchFamily="49" charset="-122"/>
                <a:ea typeface="黑体" panose="02010609060101010101" pitchFamily="49" charset="-122"/>
              </a:rPr>
              <a:t>治疗：</a:t>
            </a:r>
            <a:endParaRPr lang="en-US" altLang="zh-CN" sz="2400" dirty="0" smtClean="0">
              <a:latin typeface="黑体" panose="02010609060101010101" pitchFamily="49" charset="-122"/>
              <a:ea typeface="黑体" panose="02010609060101010101" pitchFamily="49" charset="-122"/>
            </a:endParaRPr>
          </a:p>
          <a:p>
            <a:pPr marL="0" indent="0">
              <a:buNone/>
            </a:pPr>
            <a:r>
              <a:rPr lang="zh-CN" altLang="en-US" sz="2400" dirty="0" smtClean="0">
                <a:latin typeface="黑体" panose="02010609060101010101" pitchFamily="49" charset="-122"/>
                <a:ea typeface="黑体" panose="02010609060101010101" pitchFamily="49" charset="-122"/>
              </a:rPr>
              <a:t>（</a:t>
            </a:r>
            <a:r>
              <a:rPr lang="en-US" altLang="zh-CN" sz="2400" dirty="0" smtClean="0">
                <a:latin typeface="黑体" panose="02010609060101010101" pitchFamily="49" charset="-122"/>
                <a:ea typeface="黑体" panose="02010609060101010101" pitchFamily="49" charset="-122"/>
              </a:rPr>
              <a:t>1</a:t>
            </a:r>
            <a:r>
              <a:rPr lang="zh-CN" altLang="en-US" sz="2400" dirty="0" smtClean="0">
                <a:latin typeface="黑体" panose="02010609060101010101" pitchFamily="49" charset="-122"/>
                <a:ea typeface="黑体" panose="02010609060101010101" pitchFamily="49" charset="-122"/>
              </a:rPr>
              <a:t>）躯体</a:t>
            </a:r>
            <a:r>
              <a:rPr lang="zh-CN" altLang="en-US" sz="2400" dirty="0">
                <a:latin typeface="黑体" panose="02010609060101010101" pitchFamily="49" charset="-122"/>
                <a:ea typeface="黑体" panose="02010609060101010101" pitchFamily="49" charset="-122"/>
              </a:rPr>
              <a:t>疲劳：给予左旋多巴、普拉克索和莫达非尼可以改善其躯体疲劳。</a:t>
            </a:r>
            <a:r>
              <a:rPr lang="zh-CN" altLang="en-US" sz="2400" dirty="0">
                <a:solidFill>
                  <a:srgbClr val="FF0000"/>
                </a:solidFill>
                <a:latin typeface="黑体" panose="02010609060101010101" pitchFamily="49" charset="-122"/>
                <a:ea typeface="黑体" panose="02010609060101010101" pitchFamily="49" charset="-122"/>
              </a:rPr>
              <a:t>哌甲酯</a:t>
            </a:r>
            <a:r>
              <a:rPr lang="zh-CN" altLang="en-US" sz="2400" dirty="0">
                <a:latin typeface="黑体" panose="02010609060101010101" pitchFamily="49" charset="-122"/>
                <a:ea typeface="黑体" panose="02010609060101010101" pitchFamily="49" charset="-122"/>
              </a:rPr>
              <a:t>治疗也可在一定程度上改善患者的疲劳症状。</a:t>
            </a:r>
            <a:endParaRPr lang="en-US" altLang="zh-CN" sz="2400" dirty="0" smtClean="0">
              <a:latin typeface="黑体" panose="02010609060101010101" pitchFamily="49" charset="-122"/>
              <a:ea typeface="黑体" panose="02010609060101010101" pitchFamily="49" charset="-122"/>
            </a:endParaRPr>
          </a:p>
          <a:p>
            <a:pPr marL="0" indent="0">
              <a:buNone/>
            </a:pPr>
            <a:r>
              <a:rPr lang="zh-CN" altLang="en-US" sz="2400" dirty="0" smtClean="0">
                <a:latin typeface="黑体" panose="02010609060101010101" pitchFamily="49" charset="-122"/>
                <a:ea typeface="黑体" panose="02010609060101010101" pitchFamily="49" charset="-122"/>
              </a:rPr>
              <a:t>（</a:t>
            </a:r>
            <a:r>
              <a:rPr lang="en-US" altLang="zh-CN" sz="2400" dirty="0" smtClean="0">
                <a:latin typeface="黑体" panose="02010609060101010101" pitchFamily="49" charset="-122"/>
                <a:ea typeface="黑体" panose="02010609060101010101" pitchFamily="49" charset="-122"/>
              </a:rPr>
              <a:t>2</a:t>
            </a:r>
            <a:r>
              <a:rPr lang="zh-CN" altLang="en-US" sz="2400" dirty="0" smtClean="0">
                <a:latin typeface="黑体" panose="02010609060101010101" pitchFamily="49" charset="-122"/>
                <a:ea typeface="黑体" panose="02010609060101010101" pitchFamily="49" charset="-122"/>
              </a:rPr>
              <a:t>）精神疲劳：</a:t>
            </a:r>
            <a:r>
              <a:rPr lang="zh-CN" altLang="en-US" sz="2400" dirty="0">
                <a:latin typeface="黑体" panose="02010609060101010101" pitchFamily="49" charset="-122"/>
                <a:ea typeface="黑体" panose="02010609060101010101" pitchFamily="49" charset="-122"/>
              </a:rPr>
              <a:t>尚无有效的治疗措施，关注相应的神经递质系统或可找到较好的治疗方法。</a:t>
            </a:r>
            <a:endParaRPr lang="en-US" altLang="zh-CN" sz="2400" dirty="0" smtClean="0">
              <a:latin typeface="黑体" panose="02010609060101010101" pitchFamily="49" charset="-122"/>
              <a:ea typeface="黑体" panose="02010609060101010101" pitchFamily="49" charset="-122"/>
            </a:endParaRPr>
          </a:p>
          <a:p>
            <a:pPr marL="0" indent="0">
              <a:buNone/>
            </a:pPr>
            <a:r>
              <a:rPr lang="zh-CN" altLang="en-US" sz="2400" dirty="0" smtClean="0">
                <a:latin typeface="黑体" panose="02010609060101010101" pitchFamily="49" charset="-122"/>
                <a:ea typeface="黑体" panose="02010609060101010101" pitchFamily="49" charset="-122"/>
              </a:rPr>
              <a:t>（</a:t>
            </a:r>
            <a:r>
              <a:rPr lang="en-US" altLang="zh-CN" sz="2400" dirty="0" smtClean="0">
                <a:latin typeface="黑体" panose="02010609060101010101" pitchFamily="49" charset="-122"/>
                <a:ea typeface="黑体" panose="02010609060101010101" pitchFamily="49" charset="-122"/>
              </a:rPr>
              <a:t>3</a:t>
            </a:r>
            <a:r>
              <a:rPr lang="zh-CN" altLang="en-US" sz="2400" dirty="0" smtClean="0">
                <a:latin typeface="黑体" panose="02010609060101010101" pitchFamily="49" charset="-122"/>
                <a:ea typeface="黑体" panose="02010609060101010101" pitchFamily="49" charset="-122"/>
              </a:rPr>
              <a:t>）非药物治疗：体育锻炼。</a:t>
            </a:r>
            <a:endParaRPr lang="en-US" altLang="zh-CN" sz="2400" dirty="0" smtClean="0">
              <a:latin typeface="黑体" panose="02010609060101010101" pitchFamily="49" charset="-122"/>
              <a:ea typeface="黑体" panose="02010609060101010101" pitchFamily="49" charset="-122"/>
            </a:endParaRPr>
          </a:p>
          <a:p>
            <a:endParaRPr lang="zh-CN" altLang="en-US" sz="2400" dirty="0"/>
          </a:p>
        </p:txBody>
      </p:sp>
    </p:spTree>
    <p:extLst>
      <p:ext uri="{BB962C8B-B14F-4D97-AF65-F5344CB8AC3E}">
        <p14:creationId xmlns:p14="http://schemas.microsoft.com/office/powerpoint/2010/main" val="3934762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89212" y="575342"/>
            <a:ext cx="8911687" cy="692626"/>
          </a:xfrm>
          <a:solidFill>
            <a:schemeClr val="tx2">
              <a:lumMod val="60000"/>
              <a:lumOff val="40000"/>
            </a:schemeClr>
          </a:solidFill>
        </p:spPr>
        <p:txBody>
          <a:bodyPr/>
          <a:lstStyle/>
          <a:p>
            <a:r>
              <a:rPr lang="zh-CN" altLang="en-US" b="1" dirty="0" smtClean="0">
                <a:latin typeface="黑体" panose="02010609060101010101" pitchFamily="49" charset="-122"/>
                <a:ea typeface="黑体" panose="02010609060101010101" pitchFamily="49" charset="-122"/>
              </a:rPr>
              <a:t>             小  结</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2589212" y="1572768"/>
            <a:ext cx="8915400" cy="4338454"/>
          </a:xfrm>
        </p:spPr>
        <p:txBody>
          <a:bodyPr/>
          <a:lstStyle/>
          <a:p>
            <a:pPr>
              <a:lnSpc>
                <a:spcPct val="175000"/>
              </a:lnSpc>
              <a:spcBef>
                <a:spcPct val="35000"/>
              </a:spcBef>
              <a:buSzPct val="85000"/>
            </a:pPr>
            <a:r>
              <a:rPr lang="zh-CN" altLang="en-US" sz="2400" dirty="0">
                <a:latin typeface="黑体" panose="02010609060101010101" pitchFamily="49" charset="-122"/>
                <a:ea typeface="黑体" panose="02010609060101010101" pitchFamily="49" charset="-122"/>
              </a:rPr>
              <a:t>更多的关注非运动症状，提高识别率</a:t>
            </a:r>
          </a:p>
          <a:p>
            <a:pPr>
              <a:lnSpc>
                <a:spcPct val="175000"/>
              </a:lnSpc>
              <a:spcBef>
                <a:spcPct val="35000"/>
              </a:spcBef>
              <a:buSzPct val="85000"/>
            </a:pPr>
            <a:r>
              <a:rPr lang="zh-CN" altLang="en-US" sz="2400" dirty="0">
                <a:latin typeface="黑体" panose="02010609060101010101" pitchFamily="49" charset="-122"/>
                <a:ea typeface="黑体" panose="02010609060101010101" pitchFamily="49" charset="-122"/>
              </a:rPr>
              <a:t>开发效度和信度更好的评价量表</a:t>
            </a:r>
          </a:p>
          <a:p>
            <a:pPr>
              <a:lnSpc>
                <a:spcPct val="175000"/>
              </a:lnSpc>
              <a:spcBef>
                <a:spcPct val="35000"/>
              </a:spcBef>
              <a:buSzPct val="85000"/>
            </a:pPr>
            <a:r>
              <a:rPr lang="zh-CN" altLang="en-US" sz="2400" dirty="0">
                <a:latin typeface="黑体" panose="02010609060101010101" pitchFamily="49" charset="-122"/>
                <a:ea typeface="黑体" panose="02010609060101010101" pitchFamily="49" charset="-122"/>
              </a:rPr>
              <a:t>获得更多</a:t>
            </a:r>
            <a:r>
              <a:rPr lang="en-US" altLang="zh-CN" sz="2400" dirty="0">
                <a:latin typeface="黑体" panose="02010609060101010101" pitchFamily="49" charset="-122"/>
                <a:ea typeface="黑体" panose="02010609060101010101" pitchFamily="49" charset="-122"/>
              </a:rPr>
              <a:t>RCT</a:t>
            </a:r>
            <a:r>
              <a:rPr lang="zh-CN" altLang="en-US" sz="2400" dirty="0">
                <a:latin typeface="黑体" panose="02010609060101010101" pitchFamily="49" charset="-122"/>
                <a:ea typeface="黑体" panose="02010609060101010101" pitchFamily="49" charset="-122"/>
              </a:rPr>
              <a:t>证据，指导临床工作</a:t>
            </a:r>
          </a:p>
          <a:p>
            <a:pPr>
              <a:lnSpc>
                <a:spcPct val="175000"/>
              </a:lnSpc>
              <a:spcBef>
                <a:spcPct val="35000"/>
              </a:spcBef>
              <a:buSzPct val="85000"/>
            </a:pPr>
            <a:r>
              <a:rPr lang="zh-CN" altLang="en-US" sz="2400" dirty="0" smtClean="0">
                <a:latin typeface="黑体" panose="02010609060101010101" pitchFamily="49" charset="-122"/>
                <a:ea typeface="黑体" panose="02010609060101010101" pitchFamily="49" charset="-122"/>
              </a:rPr>
              <a:t>神经保护治疗</a:t>
            </a:r>
          </a:p>
          <a:p>
            <a:endParaRPr lang="zh-CN" altLang="en-US" dirty="0"/>
          </a:p>
        </p:txBody>
      </p:sp>
    </p:spTree>
    <p:extLst>
      <p:ext uri="{BB962C8B-B14F-4D97-AF65-F5344CB8AC3E}">
        <p14:creationId xmlns:p14="http://schemas.microsoft.com/office/powerpoint/2010/main" val="6007610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3513" y="1416901"/>
            <a:ext cx="7930375" cy="4931702"/>
          </a:xfrm>
          <a:prstGeom prst="rect">
            <a:avLst/>
          </a:prstGeom>
        </p:spPr>
      </p:pic>
      <p:sp>
        <p:nvSpPr>
          <p:cNvPr id="3" name="矩形 2"/>
          <p:cNvSpPr/>
          <p:nvPr/>
        </p:nvSpPr>
        <p:spPr>
          <a:xfrm>
            <a:off x="3523488" y="260711"/>
            <a:ext cx="5718048" cy="923330"/>
          </a:xfrm>
          <a:prstGeom prst="rect">
            <a:avLst/>
          </a:prstGeom>
          <a:noFill/>
        </p:spPr>
        <p:txBody>
          <a:bodyPr wrap="square" lIns="91440" tIns="45720" rIns="91440" bIns="45720">
            <a:spAutoFit/>
          </a:bodyPr>
          <a:lstStyle/>
          <a:p>
            <a:pPr algn="ctr"/>
            <a:r>
              <a:rPr lang="en-US" altLang="zh-CN" sz="5400" b="0" cap="none" spc="0" dirty="0" smtClean="0">
                <a:ln w="0"/>
                <a:solidFill>
                  <a:schemeClr val="tx1"/>
                </a:solidFill>
                <a:effectLst>
                  <a:outerShdw blurRad="38100" dist="19050" dir="2700000" algn="tl" rotWithShape="0">
                    <a:schemeClr val="dk1">
                      <a:alpha val="40000"/>
                    </a:schemeClr>
                  </a:outerShdw>
                </a:effectLst>
              </a:rPr>
              <a:t>Thank   You!</a:t>
            </a:r>
            <a:endParaRPr lang="zh-CN" alt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66748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2909" y="550958"/>
            <a:ext cx="8911687" cy="729202"/>
          </a:xfrm>
          <a:solidFill>
            <a:schemeClr val="tx2">
              <a:lumMod val="60000"/>
              <a:lumOff val="40000"/>
            </a:schemeClr>
          </a:solidFill>
        </p:spPr>
        <p:txBody>
          <a:bodyPr>
            <a:normAutofit/>
          </a:bodyPr>
          <a:lstStyle/>
          <a:p>
            <a:r>
              <a:rPr lang="zh-CN" altLang="en-US" dirty="0">
                <a:latin typeface="黑体" panose="02010609060101010101" pitchFamily="49" charset="-122"/>
                <a:ea typeface="黑体" panose="02010609060101010101" pitchFamily="49" charset="-122"/>
              </a:rPr>
              <a:t>帕金森病</a:t>
            </a:r>
            <a:r>
              <a:rPr lang="zh-CN" altLang="en-US" dirty="0" smtClean="0">
                <a:latin typeface="黑体" panose="02010609060101010101" pitchFamily="49" charset="-122"/>
                <a:ea typeface="黑体" panose="02010609060101010101" pitchFamily="49" charset="-122"/>
              </a:rPr>
              <a:t>非运动症状的基本情况</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702909" y="1511808"/>
            <a:ext cx="10241280" cy="5169408"/>
          </a:xfrm>
        </p:spPr>
        <p:txBody>
          <a:bodyPr/>
          <a:lstStyle/>
          <a:p>
            <a:r>
              <a:rPr lang="zh-CN" altLang="en-US" b="1" dirty="0" smtClean="0">
                <a:solidFill>
                  <a:schemeClr val="tx1"/>
                </a:solidFill>
                <a:latin typeface="黑体" panose="02010609060101010101" pitchFamily="49" charset="-122"/>
                <a:ea typeface="黑体" panose="02010609060101010101" pitchFamily="49" charset="-122"/>
              </a:rPr>
              <a:t>发生率高</a:t>
            </a:r>
            <a:endParaRPr lang="en-US" altLang="zh-CN" b="1" dirty="0" smtClean="0">
              <a:solidFill>
                <a:schemeClr val="tx1"/>
              </a:solidFill>
              <a:latin typeface="黑体" panose="02010609060101010101" pitchFamily="49" charset="-122"/>
              <a:ea typeface="黑体" panose="02010609060101010101" pitchFamily="49" charset="-122"/>
            </a:endParaRPr>
          </a:p>
          <a:p>
            <a:pPr marL="0" indent="0">
              <a:buNone/>
            </a:pPr>
            <a:r>
              <a:rPr lang="en-US" altLang="zh-CN" dirty="0">
                <a:solidFill>
                  <a:schemeClr val="tx1"/>
                </a:solidFill>
                <a:latin typeface="黑体" panose="02010609060101010101" pitchFamily="49" charset="-122"/>
                <a:ea typeface="黑体" panose="02010609060101010101" pitchFamily="49" charset="-122"/>
              </a:rPr>
              <a:t> </a:t>
            </a:r>
            <a:r>
              <a:rPr lang="en-US" altLang="zh-CN" dirty="0" smtClean="0">
                <a:solidFill>
                  <a:schemeClr val="tx1"/>
                </a:solidFill>
                <a:latin typeface="黑体" panose="02010609060101010101" pitchFamily="49" charset="-122"/>
                <a:ea typeface="黑体" panose="02010609060101010101" pitchFamily="49" charset="-122"/>
              </a:rPr>
              <a:t>   </a:t>
            </a:r>
            <a:r>
              <a:rPr lang="en-US" altLang="zh-CN" sz="1800" dirty="0" smtClean="0">
                <a:solidFill>
                  <a:schemeClr val="tx1"/>
                </a:solidFill>
                <a:latin typeface="黑体" panose="02010609060101010101" pitchFamily="49" charset="-122"/>
                <a:ea typeface="黑体" panose="02010609060101010101" pitchFamily="49" charset="-122"/>
              </a:rPr>
              <a:t>——</a:t>
            </a:r>
            <a:r>
              <a:rPr lang="en-US" altLang="zh-CN" sz="1800" dirty="0">
                <a:solidFill>
                  <a:schemeClr val="tx1"/>
                </a:solidFill>
                <a:latin typeface="黑体" panose="02010609060101010101" pitchFamily="49" charset="-122"/>
                <a:ea typeface="黑体" panose="02010609060101010101" pitchFamily="49" charset="-122"/>
              </a:rPr>
              <a:t>60%</a:t>
            </a:r>
            <a:r>
              <a:rPr lang="zh-CN" altLang="en-US" sz="1800" dirty="0">
                <a:solidFill>
                  <a:schemeClr val="tx1"/>
                </a:solidFill>
                <a:latin typeface="黑体" panose="02010609060101010101" pitchFamily="49" charset="-122"/>
                <a:ea typeface="黑体" panose="02010609060101010101" pitchFamily="49" charset="-122"/>
              </a:rPr>
              <a:t>的</a:t>
            </a:r>
            <a:r>
              <a:rPr lang="en-US" altLang="zh-CN" sz="1800" dirty="0">
                <a:solidFill>
                  <a:schemeClr val="tx1"/>
                </a:solidFill>
                <a:latin typeface="黑体" panose="02010609060101010101" pitchFamily="49" charset="-122"/>
                <a:ea typeface="黑体" panose="02010609060101010101" pitchFamily="49" charset="-122"/>
              </a:rPr>
              <a:t>PD</a:t>
            </a:r>
            <a:r>
              <a:rPr lang="zh-CN" altLang="en-US" sz="1800" dirty="0">
                <a:solidFill>
                  <a:schemeClr val="tx1"/>
                </a:solidFill>
                <a:latin typeface="黑体" panose="02010609060101010101" pitchFamily="49" charset="-122"/>
                <a:ea typeface="黑体" panose="02010609060101010101" pitchFamily="49" charset="-122"/>
              </a:rPr>
              <a:t>患者具有一项以上的非运动症状</a:t>
            </a:r>
          </a:p>
          <a:p>
            <a:pPr lvl="1">
              <a:lnSpc>
                <a:spcPct val="120000"/>
              </a:lnSpc>
              <a:spcBef>
                <a:spcPct val="15000"/>
              </a:spcBef>
              <a:buFont typeface="Arial" panose="020B0604020202020204" pitchFamily="34" charset="0"/>
              <a:buNone/>
            </a:pPr>
            <a:r>
              <a:rPr lang="en-US" altLang="zh-CN" sz="1800" dirty="0">
                <a:solidFill>
                  <a:schemeClr val="tx1"/>
                </a:solidFill>
                <a:latin typeface="黑体" panose="02010609060101010101" pitchFamily="49" charset="-122"/>
                <a:ea typeface="黑体" panose="02010609060101010101" pitchFamily="49" charset="-122"/>
              </a:rPr>
              <a:t>——25%</a:t>
            </a:r>
            <a:r>
              <a:rPr lang="zh-CN" altLang="en-US" sz="1800" dirty="0">
                <a:solidFill>
                  <a:schemeClr val="tx1"/>
                </a:solidFill>
                <a:latin typeface="黑体" panose="02010609060101010101" pitchFamily="49" charset="-122"/>
                <a:ea typeface="黑体" panose="02010609060101010101" pitchFamily="49" charset="-122"/>
              </a:rPr>
              <a:t>的患者具有四项以上的非运动症状</a:t>
            </a:r>
          </a:p>
          <a:p>
            <a:pPr lvl="1">
              <a:lnSpc>
                <a:spcPct val="120000"/>
              </a:lnSpc>
              <a:spcBef>
                <a:spcPct val="15000"/>
              </a:spcBef>
              <a:buFont typeface="Arial" panose="020B0604020202020204" pitchFamily="34" charset="0"/>
              <a:buNone/>
            </a:pPr>
            <a:r>
              <a:rPr lang="en-US" altLang="zh-CN" sz="1800" dirty="0">
                <a:solidFill>
                  <a:schemeClr val="tx1"/>
                </a:solidFill>
                <a:latin typeface="黑体" panose="02010609060101010101" pitchFamily="49" charset="-122"/>
                <a:ea typeface="黑体" panose="02010609060101010101" pitchFamily="49" charset="-122"/>
              </a:rPr>
              <a:t>——21%</a:t>
            </a:r>
            <a:r>
              <a:rPr lang="zh-CN" altLang="en-US" sz="1800" dirty="0">
                <a:solidFill>
                  <a:schemeClr val="tx1"/>
                </a:solidFill>
                <a:latin typeface="黑体" panose="02010609060101010101" pitchFamily="49" charset="-122"/>
                <a:ea typeface="黑体" panose="02010609060101010101" pitchFamily="49" charset="-122"/>
              </a:rPr>
              <a:t>的</a:t>
            </a:r>
            <a:r>
              <a:rPr lang="en-US" altLang="zh-CN" sz="1800" dirty="0">
                <a:solidFill>
                  <a:schemeClr val="tx1"/>
                </a:solidFill>
                <a:latin typeface="黑体" panose="02010609060101010101" pitchFamily="49" charset="-122"/>
                <a:ea typeface="黑体" panose="02010609060101010101" pitchFamily="49" charset="-122"/>
              </a:rPr>
              <a:t>PD</a:t>
            </a:r>
            <a:r>
              <a:rPr lang="zh-CN" altLang="en-US" sz="1800" dirty="0">
                <a:solidFill>
                  <a:schemeClr val="tx1"/>
                </a:solidFill>
                <a:latin typeface="黑体" panose="02010609060101010101" pitchFamily="49" charset="-122"/>
                <a:ea typeface="黑体" panose="02010609060101010101" pitchFamily="49" charset="-122"/>
              </a:rPr>
              <a:t>患者以非运动症状起</a:t>
            </a:r>
            <a:r>
              <a:rPr lang="zh-CN" altLang="en-US" sz="1800" dirty="0" smtClean="0">
                <a:solidFill>
                  <a:schemeClr val="tx1"/>
                </a:solidFill>
                <a:latin typeface="黑体" panose="02010609060101010101" pitchFamily="49" charset="-122"/>
                <a:ea typeface="黑体" panose="02010609060101010101" pitchFamily="49" charset="-122"/>
              </a:rPr>
              <a:t>病</a:t>
            </a:r>
            <a:endParaRPr lang="en-US" altLang="zh-CN" dirty="0" smtClean="0">
              <a:solidFill>
                <a:schemeClr val="tx1"/>
              </a:solidFill>
              <a:latin typeface="黑体" panose="02010609060101010101" pitchFamily="49" charset="-122"/>
              <a:ea typeface="黑体" panose="02010609060101010101" pitchFamily="49" charset="-122"/>
            </a:endParaRPr>
          </a:p>
          <a:p>
            <a:r>
              <a:rPr lang="zh-CN" altLang="en-US" b="1" dirty="0">
                <a:solidFill>
                  <a:schemeClr val="tx1"/>
                </a:solidFill>
                <a:latin typeface="黑体" panose="02010609060101010101" pitchFamily="49" charset="-122"/>
                <a:ea typeface="黑体" panose="02010609060101010101" pitchFamily="49" charset="-122"/>
              </a:rPr>
              <a:t>识别率</a:t>
            </a:r>
            <a:r>
              <a:rPr lang="zh-CN" altLang="en-US" b="1" dirty="0" smtClean="0">
                <a:solidFill>
                  <a:schemeClr val="tx1"/>
                </a:solidFill>
                <a:latin typeface="黑体" panose="02010609060101010101" pitchFamily="49" charset="-122"/>
                <a:ea typeface="黑体" panose="02010609060101010101" pitchFamily="49" charset="-122"/>
              </a:rPr>
              <a:t>低</a:t>
            </a:r>
            <a:endParaRPr lang="en-US" altLang="zh-CN" b="1" dirty="0" smtClean="0">
              <a:solidFill>
                <a:schemeClr val="tx1"/>
              </a:solidFill>
              <a:latin typeface="黑体" panose="02010609060101010101" pitchFamily="49" charset="-122"/>
              <a:ea typeface="黑体" panose="02010609060101010101" pitchFamily="49" charset="-122"/>
            </a:endParaRPr>
          </a:p>
          <a:p>
            <a:pPr marL="0" lvl="1" indent="0">
              <a:buNone/>
            </a:pPr>
            <a:r>
              <a:rPr lang="en-US" altLang="zh-CN" b="1" dirty="0">
                <a:solidFill>
                  <a:schemeClr val="tx1"/>
                </a:solidFill>
                <a:latin typeface="黑体" panose="02010609060101010101" pitchFamily="49" charset="-122"/>
                <a:ea typeface="黑体" panose="02010609060101010101" pitchFamily="49" charset="-122"/>
              </a:rPr>
              <a:t> </a:t>
            </a:r>
            <a:r>
              <a:rPr lang="en-US" altLang="zh-CN" b="1" dirty="0" smtClean="0">
                <a:solidFill>
                  <a:schemeClr val="tx1"/>
                </a:solidFill>
                <a:latin typeface="黑体" panose="02010609060101010101" pitchFamily="49" charset="-122"/>
                <a:ea typeface="黑体" panose="02010609060101010101" pitchFamily="49" charset="-122"/>
              </a:rPr>
              <a:t>   </a:t>
            </a:r>
            <a:r>
              <a:rPr lang="en-US" altLang="zh-CN" sz="1800" dirty="0" smtClean="0">
                <a:latin typeface="黑体" panose="02010609060101010101" pitchFamily="49" charset="-122"/>
                <a:ea typeface="黑体" panose="02010609060101010101" pitchFamily="49" charset="-122"/>
              </a:rPr>
              <a:t>——</a:t>
            </a:r>
            <a:r>
              <a:rPr lang="en-US" altLang="zh-CN" sz="1800" dirty="0">
                <a:latin typeface="黑体" panose="02010609060101010101" pitchFamily="49" charset="-122"/>
                <a:ea typeface="黑体" panose="02010609060101010101" pitchFamily="49" charset="-122"/>
              </a:rPr>
              <a:t>62%</a:t>
            </a:r>
            <a:r>
              <a:rPr lang="zh-CN" altLang="en-US" sz="1800" dirty="0">
                <a:latin typeface="黑体" panose="02010609060101010101" pitchFamily="49" charset="-122"/>
                <a:ea typeface="黑体" panose="02010609060101010101" pitchFamily="49" charset="-122"/>
              </a:rPr>
              <a:t>的非运动症状没有</a:t>
            </a:r>
            <a:r>
              <a:rPr lang="zh-CN" altLang="en-US" sz="1800" dirty="0" smtClean="0">
                <a:latin typeface="黑体" panose="02010609060101010101" pitchFamily="49" charset="-122"/>
                <a:ea typeface="黑体" panose="02010609060101010101" pitchFamily="49" charset="-122"/>
              </a:rPr>
              <a:t>报告</a:t>
            </a:r>
            <a:endParaRPr lang="en-US" altLang="zh-CN" sz="1800" dirty="0" smtClean="0">
              <a:solidFill>
                <a:schemeClr val="tx1"/>
              </a:solidFill>
              <a:latin typeface="黑体" panose="02010609060101010101" pitchFamily="49" charset="-122"/>
              <a:ea typeface="黑体" panose="02010609060101010101" pitchFamily="49" charset="-122"/>
            </a:endParaRPr>
          </a:p>
          <a:p>
            <a:r>
              <a:rPr lang="zh-CN" altLang="en-US" b="1" dirty="0" smtClean="0">
                <a:solidFill>
                  <a:schemeClr val="tx1"/>
                </a:solidFill>
                <a:latin typeface="黑体" panose="02010609060101010101" pitchFamily="49" charset="-122"/>
                <a:ea typeface="黑体" panose="02010609060101010101" pitchFamily="49" charset="-122"/>
              </a:rPr>
              <a:t>影响生活质量</a:t>
            </a:r>
            <a:endParaRPr lang="en-US" altLang="zh-CN" b="1" dirty="0" smtClean="0">
              <a:solidFill>
                <a:schemeClr val="tx1"/>
              </a:solidFill>
              <a:latin typeface="黑体" panose="02010609060101010101" pitchFamily="49" charset="-122"/>
              <a:ea typeface="黑体" panose="02010609060101010101" pitchFamily="49" charset="-122"/>
            </a:endParaRPr>
          </a:p>
          <a:p>
            <a:pPr marL="0" lvl="1" indent="0">
              <a:buNone/>
            </a:pPr>
            <a:r>
              <a:rPr lang="en-US" altLang="zh-CN" sz="1800" dirty="0">
                <a:solidFill>
                  <a:schemeClr val="tx1"/>
                </a:solidFill>
                <a:latin typeface="黑体" panose="02010609060101010101" pitchFamily="49" charset="-122"/>
                <a:ea typeface="黑体" panose="02010609060101010101" pitchFamily="49" charset="-122"/>
              </a:rPr>
              <a:t> </a:t>
            </a:r>
            <a:r>
              <a:rPr lang="en-US" altLang="zh-CN" sz="1800" dirty="0" smtClean="0">
                <a:solidFill>
                  <a:schemeClr val="tx1"/>
                </a:solidFill>
                <a:latin typeface="黑体" panose="02010609060101010101" pitchFamily="49" charset="-122"/>
                <a:ea typeface="黑体" panose="02010609060101010101" pitchFamily="49" charset="-122"/>
              </a:rPr>
              <a:t>  </a:t>
            </a:r>
            <a:r>
              <a:rPr lang="en-US" altLang="zh-CN" sz="1800" dirty="0">
                <a:latin typeface="黑体" panose="02010609060101010101" pitchFamily="49" charset="-122"/>
                <a:ea typeface="黑体" panose="02010609060101010101" pitchFamily="49" charset="-122"/>
              </a:rPr>
              <a:t>——</a:t>
            </a:r>
            <a:r>
              <a:rPr lang="zh-CN" altLang="en-US" sz="1800" dirty="0">
                <a:latin typeface="黑体" panose="02010609060101010101" pitchFamily="49" charset="-122"/>
                <a:ea typeface="黑体" panose="02010609060101010101" pitchFamily="49" charset="-122"/>
              </a:rPr>
              <a:t>非运动症状对生活质量的影响可能超过运动</a:t>
            </a:r>
            <a:r>
              <a:rPr lang="zh-CN" altLang="en-US" sz="1800" dirty="0" smtClean="0">
                <a:latin typeface="黑体" panose="02010609060101010101" pitchFamily="49" charset="-122"/>
                <a:ea typeface="黑体" panose="02010609060101010101" pitchFamily="49" charset="-122"/>
              </a:rPr>
              <a:t>症状</a:t>
            </a:r>
            <a:endParaRPr lang="en-US" altLang="zh-CN" sz="1800" dirty="0" smtClean="0">
              <a:solidFill>
                <a:schemeClr val="tx1"/>
              </a:solidFill>
              <a:latin typeface="黑体" panose="02010609060101010101" pitchFamily="49" charset="-122"/>
              <a:ea typeface="黑体" panose="02010609060101010101" pitchFamily="49" charset="-122"/>
            </a:endParaRPr>
          </a:p>
          <a:p>
            <a:r>
              <a:rPr lang="zh-CN" altLang="en-US" b="1" dirty="0">
                <a:solidFill>
                  <a:schemeClr val="tx1"/>
                </a:solidFill>
                <a:latin typeface="黑体" panose="02010609060101010101" pitchFamily="49" charset="-122"/>
                <a:ea typeface="黑体" panose="02010609060101010101" pitchFamily="49" charset="-122"/>
              </a:rPr>
              <a:t>治疗</a:t>
            </a:r>
            <a:r>
              <a:rPr lang="zh-CN" altLang="en-US" b="1" dirty="0" smtClean="0">
                <a:solidFill>
                  <a:schemeClr val="tx1"/>
                </a:solidFill>
                <a:latin typeface="黑体" panose="02010609060101010101" pitchFamily="49" charset="-122"/>
                <a:ea typeface="黑体" panose="02010609060101010101" pitchFamily="49" charset="-122"/>
              </a:rPr>
              <a:t>困难</a:t>
            </a:r>
            <a:endParaRPr lang="en-US" altLang="zh-CN" b="1" dirty="0">
              <a:solidFill>
                <a:schemeClr val="tx1"/>
              </a:solidFill>
              <a:latin typeface="黑体" panose="02010609060101010101" pitchFamily="49" charset="-122"/>
              <a:ea typeface="黑体" panose="02010609060101010101" pitchFamily="49" charset="-122"/>
            </a:endParaRPr>
          </a:p>
          <a:p>
            <a:pPr marL="0" indent="0">
              <a:buNone/>
            </a:pPr>
            <a:r>
              <a:rPr lang="en-US" altLang="zh-CN" sz="1800" dirty="0" smtClean="0">
                <a:solidFill>
                  <a:schemeClr val="tx1"/>
                </a:solidFill>
                <a:latin typeface="黑体" panose="02010609060101010101" pitchFamily="49" charset="-122"/>
                <a:ea typeface="黑体" panose="02010609060101010101" pitchFamily="49" charset="-122"/>
              </a:rPr>
              <a:t>   </a:t>
            </a:r>
            <a:r>
              <a:rPr lang="en-US" altLang="zh-CN" sz="1800" dirty="0" smtClean="0">
                <a:latin typeface="黑体" panose="02010609060101010101" pitchFamily="49" charset="-122"/>
                <a:ea typeface="黑体" panose="02010609060101010101" pitchFamily="49" charset="-122"/>
              </a:rPr>
              <a:t>——</a:t>
            </a:r>
            <a:r>
              <a:rPr lang="zh-CN" altLang="en-US" sz="1800" dirty="0">
                <a:latin typeface="黑体" panose="02010609060101010101" pitchFamily="49" charset="-122"/>
                <a:ea typeface="黑体" panose="02010609060101010101" pitchFamily="49" charset="-122"/>
              </a:rPr>
              <a:t>目前应用的抗</a:t>
            </a:r>
            <a:r>
              <a:rPr lang="en-US" altLang="zh-CN" sz="1800" dirty="0">
                <a:latin typeface="黑体" panose="02010609060101010101" pitchFamily="49" charset="-122"/>
                <a:ea typeface="黑体" panose="02010609060101010101" pitchFamily="49" charset="-122"/>
              </a:rPr>
              <a:t>PD</a:t>
            </a:r>
            <a:r>
              <a:rPr lang="zh-CN" altLang="en-US" sz="1800" dirty="0">
                <a:latin typeface="黑体" panose="02010609060101010101" pitchFamily="49" charset="-122"/>
                <a:ea typeface="黑体" panose="02010609060101010101" pitchFamily="49" charset="-122"/>
              </a:rPr>
              <a:t>药物仅对部分非运动症状有效，并能诱发或加重某些非运动</a:t>
            </a:r>
            <a:r>
              <a:rPr lang="zh-CN" altLang="en-US" sz="1800" dirty="0" smtClean="0">
                <a:latin typeface="黑体" panose="02010609060101010101" pitchFamily="49" charset="-122"/>
                <a:ea typeface="黑体" panose="02010609060101010101" pitchFamily="49" charset="-122"/>
              </a:rPr>
              <a:t>症状</a:t>
            </a:r>
            <a:endParaRPr lang="en-US" altLang="zh-CN" sz="1800" dirty="0" smtClean="0">
              <a:latin typeface="黑体" panose="02010609060101010101" pitchFamily="49" charset="-122"/>
              <a:ea typeface="黑体" panose="02010609060101010101" pitchFamily="49" charset="-122"/>
            </a:endParaRPr>
          </a:p>
          <a:p>
            <a:pPr marL="0" indent="0">
              <a:buNone/>
            </a:pPr>
            <a:r>
              <a:rPr lang="en-US" altLang="zh-CN" dirty="0">
                <a:latin typeface="黑体" panose="02010609060101010101" pitchFamily="49" charset="-122"/>
                <a:ea typeface="黑体" panose="02010609060101010101" pitchFamily="49" charset="-122"/>
              </a:rPr>
              <a:t> </a:t>
            </a:r>
            <a:r>
              <a:rPr lang="en-US" altLang="zh-CN" dirty="0" smtClean="0">
                <a:latin typeface="黑体" panose="02010609060101010101" pitchFamily="49" charset="-122"/>
                <a:ea typeface="黑体" panose="02010609060101010101" pitchFamily="49" charset="-122"/>
              </a:rPr>
              <a:t>  </a:t>
            </a:r>
            <a:r>
              <a:rPr lang="en-US" altLang="zh-CN" sz="1800" dirty="0" smtClean="0">
                <a:latin typeface="黑体" panose="02010609060101010101" pitchFamily="49" charset="-122"/>
                <a:ea typeface="黑体" panose="02010609060101010101" pitchFamily="49" charset="-122"/>
              </a:rPr>
              <a:t>——</a:t>
            </a:r>
            <a:r>
              <a:rPr lang="zh-CN" altLang="en-US" sz="1800" dirty="0">
                <a:latin typeface="黑体" panose="02010609060101010101" pitchFamily="49" charset="-122"/>
                <a:ea typeface="黑体" panose="02010609060101010101" pitchFamily="49" charset="-122"/>
              </a:rPr>
              <a:t>有关非运动症状治疗的</a:t>
            </a:r>
            <a:r>
              <a:rPr lang="en-US" altLang="zh-CN" sz="1800" dirty="0">
                <a:latin typeface="黑体" panose="02010609060101010101" pitchFamily="49" charset="-122"/>
                <a:ea typeface="黑体" panose="02010609060101010101" pitchFamily="49" charset="-122"/>
              </a:rPr>
              <a:t>RCT</a:t>
            </a:r>
            <a:r>
              <a:rPr lang="zh-CN" altLang="en-US" sz="1800" dirty="0">
                <a:latin typeface="黑体" panose="02010609060101010101" pitchFamily="49" charset="-122"/>
                <a:ea typeface="黑体" panose="02010609060101010101" pitchFamily="49" charset="-122"/>
              </a:rPr>
              <a:t>证据相对较少</a:t>
            </a:r>
          </a:p>
          <a:p>
            <a:pPr marL="0" indent="0">
              <a:buNone/>
            </a:pPr>
            <a:endParaRPr lang="en-US" altLang="zh-CN" b="1" dirty="0" smtClean="0">
              <a:solidFill>
                <a:srgbClr val="FF0000"/>
              </a:solidFill>
              <a:latin typeface="宋体" panose="02010600030101010101" pitchFamily="2" charset="-122"/>
            </a:endParaRPr>
          </a:p>
          <a:p>
            <a:endParaRPr lang="zh-CN" altLang="en-US" b="1" dirty="0">
              <a:solidFill>
                <a:srgbClr val="FF0000"/>
              </a:solidFill>
              <a:latin typeface="宋体" panose="02010600030101010101" pitchFamily="2" charset="-122"/>
            </a:endParaRPr>
          </a:p>
          <a:p>
            <a:pPr marL="0" indent="0">
              <a:buNone/>
            </a:pPr>
            <a:endParaRPr lang="zh-CN" altLang="en-US" dirty="0"/>
          </a:p>
        </p:txBody>
      </p:sp>
    </p:spTree>
    <p:extLst>
      <p:ext uri="{BB962C8B-B14F-4D97-AF65-F5344CB8AC3E}">
        <p14:creationId xmlns:p14="http://schemas.microsoft.com/office/powerpoint/2010/main" val="2501084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39485" y="611918"/>
            <a:ext cx="8911687" cy="643858"/>
          </a:xfrm>
          <a:solidFill>
            <a:schemeClr val="tx2">
              <a:lumMod val="60000"/>
              <a:lumOff val="40000"/>
            </a:schemeClr>
          </a:solidFill>
        </p:spPr>
        <p:txBody>
          <a:bodyPr/>
          <a:lstStyle/>
          <a:p>
            <a:r>
              <a:rPr lang="zh-CN" altLang="en-US" dirty="0" smtClean="0">
                <a:latin typeface="黑体" panose="02010609060101010101" pitchFamily="49" charset="-122"/>
                <a:ea typeface="黑体" panose="02010609060101010101" pitchFamily="49" charset="-122"/>
              </a:rPr>
              <a:t>帕金森病非运动症状的临床评价</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739485" y="1414272"/>
            <a:ext cx="9781955" cy="5327904"/>
          </a:xfrm>
        </p:spPr>
        <p:txBody>
          <a:bodyPr>
            <a:normAutofit fontScale="92500" lnSpcReduction="10000"/>
          </a:bodyPr>
          <a:lstStyle/>
          <a:p>
            <a:pPr marL="0" indent="0">
              <a:buNone/>
            </a:pPr>
            <a:r>
              <a:rPr lang="zh-CN" altLang="en-US" dirty="0" smtClean="0"/>
              <a:t>  </a:t>
            </a:r>
            <a:r>
              <a:rPr lang="zh-CN" altLang="en-US" sz="2600" dirty="0" smtClean="0">
                <a:latin typeface="黑体" panose="02010609060101010101" pitchFamily="49" charset="-122"/>
                <a:ea typeface="黑体" panose="02010609060101010101" pitchFamily="49" charset="-122"/>
              </a:rPr>
              <a:t>国际</a:t>
            </a:r>
            <a:r>
              <a:rPr lang="zh-CN" altLang="en-US" sz="2600" dirty="0">
                <a:latin typeface="黑体" panose="02010609060101010101" pitchFamily="49" charset="-122"/>
                <a:ea typeface="黑体" panose="02010609060101010101" pitchFamily="49" charset="-122"/>
              </a:rPr>
              <a:t>运动障碍学会推荐的非运动症状评价量表</a:t>
            </a:r>
          </a:p>
          <a:p>
            <a:r>
              <a:rPr lang="zh-CN" altLang="en-US" sz="1900" b="1" dirty="0">
                <a:latin typeface="黑体" panose="02010609060101010101" pitchFamily="49" charset="-122"/>
                <a:ea typeface="黑体" panose="02010609060101010101" pitchFamily="49" charset="-122"/>
              </a:rPr>
              <a:t>总体评价</a:t>
            </a:r>
            <a:r>
              <a:rPr lang="zh-CN" altLang="en-US" sz="1900" dirty="0">
                <a:latin typeface="黑体" panose="02010609060101010101" pitchFamily="49" charset="-122"/>
                <a:ea typeface="黑体" panose="02010609060101010101" pitchFamily="49" charset="-122"/>
              </a:rPr>
              <a:t>：非运动症状问卷 </a:t>
            </a:r>
            <a:r>
              <a:rPr lang="en-US" altLang="zh-CN" sz="1900" dirty="0">
                <a:latin typeface="黑体" panose="02010609060101010101" pitchFamily="49" charset="-122"/>
                <a:ea typeface="黑体" panose="02010609060101010101" pitchFamily="49" charset="-122"/>
              </a:rPr>
              <a:t>(</a:t>
            </a:r>
            <a:r>
              <a:rPr lang="en-US" altLang="zh-CN" sz="1900" dirty="0" smtClean="0">
                <a:latin typeface="黑体" panose="02010609060101010101" pitchFamily="49" charset="-122"/>
                <a:ea typeface="黑体" panose="02010609060101010101" pitchFamily="49" charset="-122"/>
              </a:rPr>
              <a:t>NMSQ</a:t>
            </a:r>
            <a:r>
              <a:rPr lang="zh-CN" altLang="en-US" sz="1900" dirty="0" smtClean="0">
                <a:latin typeface="黑体" panose="02010609060101010101" pitchFamily="49" charset="-122"/>
                <a:ea typeface="黑体" panose="02010609060101010101" pitchFamily="49" charset="-122"/>
              </a:rPr>
              <a:t>，</a:t>
            </a:r>
            <a:r>
              <a:rPr lang="en-US" altLang="zh-CN" sz="1900" dirty="0" smtClean="0">
                <a:latin typeface="黑体" panose="02010609060101010101" pitchFamily="49" charset="-122"/>
                <a:ea typeface="黑体" panose="02010609060101010101" pitchFamily="49" charset="-122"/>
              </a:rPr>
              <a:t>NMSS) </a:t>
            </a:r>
          </a:p>
          <a:p>
            <a:r>
              <a:rPr lang="zh-CN" altLang="en-US" sz="1900" b="1" dirty="0" smtClean="0">
                <a:latin typeface="黑体" panose="02010609060101010101" pitchFamily="49" charset="-122"/>
                <a:ea typeface="黑体" panose="02010609060101010101" pitchFamily="49" charset="-122"/>
              </a:rPr>
              <a:t>抑郁</a:t>
            </a:r>
            <a:r>
              <a:rPr lang="zh-CN" altLang="en-US" sz="1900" dirty="0" smtClean="0">
                <a:latin typeface="黑体" panose="02010609060101010101" pitchFamily="49" charset="-122"/>
                <a:ea typeface="黑体" panose="02010609060101010101" pitchFamily="49" charset="-122"/>
              </a:rPr>
              <a:t> </a:t>
            </a:r>
            <a:endParaRPr lang="en-US" altLang="zh-CN" sz="1900" dirty="0" smtClean="0">
              <a:latin typeface="黑体" panose="02010609060101010101" pitchFamily="49" charset="-122"/>
              <a:ea typeface="黑体" panose="02010609060101010101" pitchFamily="49" charset="-122"/>
            </a:endParaRPr>
          </a:p>
          <a:p>
            <a:pPr>
              <a:spcBef>
                <a:spcPct val="20000"/>
              </a:spcBef>
              <a:buNone/>
            </a:pPr>
            <a:r>
              <a:rPr lang="zh-CN" altLang="en-US" sz="1900" dirty="0">
                <a:latin typeface="黑体" panose="02010609060101010101" pitchFamily="49" charset="-122"/>
                <a:ea typeface="黑体" panose="02010609060101010101" pitchFamily="49" charset="-122"/>
              </a:rPr>
              <a:t> </a:t>
            </a:r>
            <a:r>
              <a:rPr lang="zh-CN" altLang="en-US" sz="1900" dirty="0" smtClean="0">
                <a:latin typeface="黑体" panose="02010609060101010101" pitchFamily="49" charset="-122"/>
                <a:ea typeface="黑体" panose="02010609060101010101" pitchFamily="49" charset="-122"/>
              </a:rPr>
              <a:t>   </a:t>
            </a:r>
            <a:r>
              <a:rPr lang="en-US" altLang="zh-CN" sz="1900" dirty="0" smtClean="0">
                <a:latin typeface="黑体" panose="02010609060101010101" pitchFamily="49" charset="-122"/>
                <a:ea typeface="黑体" panose="02010609060101010101" pitchFamily="49" charset="-122"/>
              </a:rPr>
              <a:t>Beck</a:t>
            </a:r>
            <a:r>
              <a:rPr lang="zh-CN" altLang="en-US" sz="1900" dirty="0">
                <a:latin typeface="黑体" panose="02010609060101010101" pitchFamily="49" charset="-122"/>
                <a:ea typeface="黑体" panose="02010609060101010101" pitchFamily="49" charset="-122"/>
              </a:rPr>
              <a:t>抑郁问卷 </a:t>
            </a:r>
            <a:r>
              <a:rPr lang="en-US" altLang="zh-CN" sz="1900" dirty="0">
                <a:latin typeface="黑体" panose="02010609060101010101" pitchFamily="49" charset="-122"/>
                <a:ea typeface="黑体" panose="02010609060101010101" pitchFamily="49" charset="-122"/>
              </a:rPr>
              <a:t>(BDI)</a:t>
            </a:r>
          </a:p>
          <a:p>
            <a:pPr>
              <a:spcBef>
                <a:spcPct val="20000"/>
              </a:spcBef>
              <a:buNone/>
            </a:pPr>
            <a:r>
              <a:rPr lang="en-US" altLang="zh-CN" sz="1900" dirty="0">
                <a:latin typeface="黑体" panose="02010609060101010101" pitchFamily="49" charset="-122"/>
                <a:ea typeface="黑体" panose="02010609060101010101" pitchFamily="49" charset="-122"/>
              </a:rPr>
              <a:t>    </a:t>
            </a:r>
            <a:r>
              <a:rPr lang="zh-CN" altLang="en-US" sz="1900" dirty="0">
                <a:solidFill>
                  <a:srgbClr val="FF0000"/>
                </a:solidFill>
                <a:latin typeface="黑体" panose="02010609060101010101" pitchFamily="49" charset="-122"/>
                <a:ea typeface="黑体" panose="02010609060101010101" pitchFamily="49" charset="-122"/>
              </a:rPr>
              <a:t>老年抑郁量表 </a:t>
            </a:r>
            <a:r>
              <a:rPr lang="en-US" altLang="zh-CN" sz="1900" dirty="0">
                <a:solidFill>
                  <a:srgbClr val="FF0000"/>
                </a:solidFill>
                <a:latin typeface="黑体" panose="02010609060101010101" pitchFamily="49" charset="-122"/>
                <a:ea typeface="黑体" panose="02010609060101010101" pitchFamily="49" charset="-122"/>
              </a:rPr>
              <a:t>(GDS)</a:t>
            </a:r>
          </a:p>
          <a:p>
            <a:pPr>
              <a:spcBef>
                <a:spcPct val="20000"/>
              </a:spcBef>
              <a:buNone/>
            </a:pPr>
            <a:r>
              <a:rPr lang="en-US" altLang="zh-CN" sz="1900" dirty="0">
                <a:latin typeface="黑体" panose="02010609060101010101" pitchFamily="49" charset="-122"/>
                <a:ea typeface="黑体" panose="02010609060101010101" pitchFamily="49" charset="-122"/>
              </a:rPr>
              <a:t>    </a:t>
            </a:r>
            <a:r>
              <a:rPr lang="zh-CN" altLang="en-US" sz="1900" dirty="0">
                <a:latin typeface="黑体" panose="02010609060101010101" pitchFamily="49" charset="-122"/>
                <a:ea typeface="黑体" panose="02010609060101010101" pitchFamily="49" charset="-122"/>
              </a:rPr>
              <a:t>汉密尔顿抑郁量表 </a:t>
            </a:r>
            <a:r>
              <a:rPr lang="en-US" altLang="zh-CN" sz="1900" dirty="0">
                <a:latin typeface="黑体" panose="02010609060101010101" pitchFamily="49" charset="-122"/>
                <a:ea typeface="黑体" panose="02010609060101010101" pitchFamily="49" charset="-122"/>
              </a:rPr>
              <a:t>(HAMD)</a:t>
            </a:r>
          </a:p>
          <a:p>
            <a:pPr>
              <a:spcBef>
                <a:spcPct val="20000"/>
              </a:spcBef>
              <a:buNone/>
            </a:pPr>
            <a:r>
              <a:rPr lang="en-US" altLang="zh-CN" sz="1900" dirty="0">
                <a:latin typeface="黑体" panose="02010609060101010101" pitchFamily="49" charset="-122"/>
                <a:ea typeface="黑体" panose="02010609060101010101" pitchFamily="49" charset="-122"/>
              </a:rPr>
              <a:t>    </a:t>
            </a:r>
            <a:r>
              <a:rPr lang="zh-CN" altLang="en-US" sz="1900" dirty="0">
                <a:latin typeface="黑体" panose="02010609060101010101" pitchFamily="49" charset="-122"/>
                <a:ea typeface="黑体" panose="02010609060101010101" pitchFamily="49" charset="-122"/>
              </a:rPr>
              <a:t>综合性医院焦虑抑郁量表 </a:t>
            </a:r>
            <a:r>
              <a:rPr lang="en-US" altLang="zh-CN" sz="1900" dirty="0">
                <a:latin typeface="黑体" panose="02010609060101010101" pitchFamily="49" charset="-122"/>
                <a:ea typeface="黑体" panose="02010609060101010101" pitchFamily="49" charset="-122"/>
              </a:rPr>
              <a:t>(HADS)</a:t>
            </a:r>
          </a:p>
          <a:p>
            <a:pPr>
              <a:spcBef>
                <a:spcPct val="20000"/>
              </a:spcBef>
              <a:buNone/>
            </a:pPr>
            <a:r>
              <a:rPr lang="en-US" altLang="zh-CN" sz="1900" dirty="0">
                <a:latin typeface="黑体" panose="02010609060101010101" pitchFamily="49" charset="-122"/>
                <a:ea typeface="黑体" panose="02010609060101010101" pitchFamily="49" charset="-122"/>
              </a:rPr>
              <a:t>    Montgomery-</a:t>
            </a:r>
            <a:r>
              <a:rPr lang="en-US" altLang="zh-CN" sz="1900" dirty="0" err="1">
                <a:latin typeface="黑体" panose="02010609060101010101" pitchFamily="49" charset="-122"/>
                <a:ea typeface="黑体" panose="02010609060101010101" pitchFamily="49" charset="-122"/>
              </a:rPr>
              <a:t>Asberg</a:t>
            </a:r>
            <a:r>
              <a:rPr lang="zh-CN" altLang="en-US" sz="1900" dirty="0">
                <a:latin typeface="黑体" panose="02010609060101010101" pitchFamily="49" charset="-122"/>
                <a:ea typeface="黑体" panose="02010609060101010101" pitchFamily="49" charset="-122"/>
              </a:rPr>
              <a:t>抑郁量表 </a:t>
            </a:r>
            <a:r>
              <a:rPr lang="en-US" altLang="zh-CN" sz="1900" dirty="0">
                <a:latin typeface="黑体" panose="02010609060101010101" pitchFamily="49" charset="-122"/>
                <a:ea typeface="黑体" panose="02010609060101010101" pitchFamily="49" charset="-122"/>
              </a:rPr>
              <a:t>(MADRS)</a:t>
            </a:r>
          </a:p>
          <a:p>
            <a:pPr>
              <a:spcBef>
                <a:spcPct val="20000"/>
              </a:spcBef>
              <a:buNone/>
            </a:pPr>
            <a:r>
              <a:rPr lang="en-US" altLang="zh-CN" sz="1900" dirty="0">
                <a:latin typeface="黑体" panose="02010609060101010101" pitchFamily="49" charset="-122"/>
                <a:ea typeface="黑体" panose="02010609060101010101" pitchFamily="49" charset="-122"/>
              </a:rPr>
              <a:t>    </a:t>
            </a:r>
            <a:r>
              <a:rPr lang="zh-CN" altLang="en-US" sz="1900" dirty="0">
                <a:latin typeface="黑体" panose="02010609060101010101" pitchFamily="49" charset="-122"/>
                <a:ea typeface="黑体" panose="02010609060101010101" pitchFamily="49" charset="-122"/>
              </a:rPr>
              <a:t>抑郁自评量表 </a:t>
            </a:r>
            <a:r>
              <a:rPr lang="en-US" altLang="zh-CN" sz="1900" dirty="0">
                <a:latin typeface="黑体" panose="02010609060101010101" pitchFamily="49" charset="-122"/>
                <a:ea typeface="黑体" panose="02010609060101010101" pitchFamily="49" charset="-122"/>
              </a:rPr>
              <a:t>(SDS)</a:t>
            </a:r>
            <a:endParaRPr lang="en-US" altLang="zh-CN" sz="1900" dirty="0" smtClean="0">
              <a:latin typeface="黑体" panose="02010609060101010101" pitchFamily="49" charset="-122"/>
              <a:ea typeface="黑体" panose="02010609060101010101" pitchFamily="49" charset="-122"/>
            </a:endParaRPr>
          </a:p>
          <a:p>
            <a:r>
              <a:rPr lang="zh-CN" altLang="en-US" sz="1900" b="1" dirty="0">
                <a:latin typeface="黑体" panose="02010609060101010101" pitchFamily="49" charset="-122"/>
                <a:ea typeface="黑体" panose="02010609060101010101" pitchFamily="49" charset="-122"/>
              </a:rPr>
              <a:t>情感淡漠：</a:t>
            </a:r>
            <a:r>
              <a:rPr lang="zh-CN" altLang="en-US" sz="1900" dirty="0">
                <a:latin typeface="黑体" panose="02010609060101010101" pitchFamily="49" charset="-122"/>
                <a:ea typeface="黑体" panose="02010609060101010101" pitchFamily="49" charset="-122"/>
              </a:rPr>
              <a:t>情感淡漠量表 </a:t>
            </a:r>
            <a:r>
              <a:rPr lang="en-US" altLang="zh-CN" sz="1900" dirty="0">
                <a:latin typeface="黑体" panose="02010609060101010101" pitchFamily="49" charset="-122"/>
                <a:ea typeface="黑体" panose="02010609060101010101" pitchFamily="49" charset="-122"/>
              </a:rPr>
              <a:t>(AS</a:t>
            </a:r>
            <a:r>
              <a:rPr lang="en-US" altLang="zh-CN" sz="1900" dirty="0" smtClean="0">
                <a:latin typeface="黑体" panose="02010609060101010101" pitchFamily="49" charset="-122"/>
                <a:ea typeface="黑体" panose="02010609060101010101" pitchFamily="49" charset="-122"/>
              </a:rPr>
              <a:t>)</a:t>
            </a:r>
          </a:p>
          <a:p>
            <a:r>
              <a:rPr lang="zh-CN" altLang="en-US" sz="1900" b="1" dirty="0" smtClean="0">
                <a:latin typeface="黑体" panose="02010609060101010101" pitchFamily="49" charset="-122"/>
                <a:ea typeface="黑体" panose="02010609060101010101" pitchFamily="49" charset="-122"/>
              </a:rPr>
              <a:t>自主神经</a:t>
            </a:r>
            <a:r>
              <a:rPr lang="zh-CN" altLang="en-US" sz="1900" b="1" dirty="0">
                <a:latin typeface="黑体" panose="02010609060101010101" pitchFamily="49" charset="-122"/>
                <a:ea typeface="黑体" panose="02010609060101010101" pitchFamily="49" charset="-122"/>
              </a:rPr>
              <a:t>功能障碍</a:t>
            </a:r>
          </a:p>
          <a:p>
            <a:pPr>
              <a:buNone/>
            </a:pPr>
            <a:r>
              <a:rPr lang="zh-CN" altLang="en-US" sz="1900" dirty="0">
                <a:latin typeface="黑体" panose="02010609060101010101" pitchFamily="49" charset="-122"/>
                <a:ea typeface="黑体" panose="02010609060101010101" pitchFamily="49" charset="-122"/>
              </a:rPr>
              <a:t>　</a:t>
            </a:r>
            <a:r>
              <a:rPr lang="zh-CN" altLang="en-US" sz="1900" dirty="0" smtClean="0">
                <a:latin typeface="黑体" panose="02010609060101010101" pitchFamily="49" charset="-122"/>
                <a:ea typeface="黑体" panose="02010609060101010101" pitchFamily="49" charset="-122"/>
              </a:rPr>
              <a:t> </a:t>
            </a:r>
            <a:r>
              <a:rPr lang="zh-CN" altLang="en-US" sz="1900" dirty="0" smtClean="0">
                <a:solidFill>
                  <a:srgbClr val="FF0000"/>
                </a:solidFill>
                <a:latin typeface="黑体" panose="02010609060101010101" pitchFamily="49" charset="-122"/>
                <a:ea typeface="黑体" panose="02010609060101010101" pitchFamily="49" charset="-122"/>
              </a:rPr>
              <a:t>帕金森病</a:t>
            </a:r>
            <a:r>
              <a:rPr lang="zh-CN" altLang="en-US" sz="1900" dirty="0">
                <a:solidFill>
                  <a:srgbClr val="FF0000"/>
                </a:solidFill>
                <a:latin typeface="黑体" panose="02010609060101010101" pitchFamily="49" charset="-122"/>
                <a:ea typeface="黑体" panose="02010609060101010101" pitchFamily="49" charset="-122"/>
              </a:rPr>
              <a:t>自主神经功能障碍量表</a:t>
            </a:r>
            <a:r>
              <a:rPr lang="en-US" altLang="zh-CN" sz="1900" dirty="0">
                <a:solidFill>
                  <a:srgbClr val="FF0000"/>
                </a:solidFill>
                <a:latin typeface="黑体" panose="02010609060101010101" pitchFamily="49" charset="-122"/>
                <a:ea typeface="黑体" panose="02010609060101010101" pitchFamily="49" charset="-122"/>
              </a:rPr>
              <a:t>(SCOPA-AUT</a:t>
            </a:r>
            <a:r>
              <a:rPr lang="en-US" altLang="zh-CN" sz="1900" dirty="0" smtClean="0">
                <a:solidFill>
                  <a:srgbClr val="FF0000"/>
                </a:solidFill>
                <a:latin typeface="黑体" panose="02010609060101010101" pitchFamily="49" charset="-122"/>
                <a:ea typeface="黑体" panose="02010609060101010101" pitchFamily="49" charset="-122"/>
              </a:rPr>
              <a:t>)</a:t>
            </a:r>
          </a:p>
          <a:p>
            <a:r>
              <a:rPr lang="zh-CN" altLang="en-US" sz="1900" b="1" dirty="0" smtClean="0">
                <a:latin typeface="黑体" panose="02010609060101010101" pitchFamily="49" charset="-122"/>
                <a:ea typeface="黑体" panose="02010609060101010101" pitchFamily="49" charset="-122"/>
              </a:rPr>
              <a:t>精神</a:t>
            </a:r>
            <a:r>
              <a:rPr lang="zh-CN" altLang="en-US" sz="1900" b="1" dirty="0">
                <a:latin typeface="黑体" panose="02010609060101010101" pitchFamily="49" charset="-122"/>
                <a:ea typeface="黑体" panose="02010609060101010101" pitchFamily="49" charset="-122"/>
              </a:rPr>
              <a:t>症状</a:t>
            </a:r>
          </a:p>
          <a:p>
            <a:pPr marL="0" indent="0">
              <a:buNone/>
            </a:pPr>
            <a:r>
              <a:rPr lang="zh-CN" altLang="en-US" sz="1900" dirty="0" smtClean="0">
                <a:latin typeface="黑体" panose="02010609060101010101" pitchFamily="49" charset="-122"/>
                <a:ea typeface="黑体" panose="02010609060101010101" pitchFamily="49" charset="-122"/>
              </a:rPr>
              <a:t>   简明</a:t>
            </a:r>
            <a:r>
              <a:rPr lang="zh-CN" altLang="en-US" sz="1900" dirty="0">
                <a:latin typeface="黑体" panose="02010609060101010101" pitchFamily="49" charset="-122"/>
                <a:ea typeface="黑体" panose="02010609060101010101" pitchFamily="49" charset="-122"/>
              </a:rPr>
              <a:t>精神病量表 </a:t>
            </a:r>
            <a:r>
              <a:rPr lang="en-US" altLang="zh-CN" sz="1900" dirty="0">
                <a:latin typeface="黑体" panose="02010609060101010101" pitchFamily="49" charset="-122"/>
                <a:ea typeface="黑体" panose="02010609060101010101" pitchFamily="49" charset="-122"/>
              </a:rPr>
              <a:t>(BPRS) </a:t>
            </a:r>
            <a:endParaRPr lang="en-US" altLang="zh-CN" sz="1900" dirty="0" smtClean="0">
              <a:latin typeface="黑体" panose="02010609060101010101" pitchFamily="49" charset="-122"/>
              <a:ea typeface="黑体" panose="02010609060101010101" pitchFamily="49" charset="-122"/>
            </a:endParaRPr>
          </a:p>
          <a:p>
            <a:pPr marL="0" indent="0">
              <a:buNone/>
            </a:pPr>
            <a:r>
              <a:rPr lang="en-US" altLang="zh-CN" sz="1900" dirty="0" smtClean="0">
                <a:latin typeface="黑体" panose="02010609060101010101" pitchFamily="49" charset="-122"/>
                <a:ea typeface="黑体" panose="02010609060101010101" pitchFamily="49" charset="-122"/>
              </a:rPr>
              <a:t>   </a:t>
            </a:r>
            <a:r>
              <a:rPr lang="zh-CN" altLang="en-US" sz="1900" dirty="0" smtClean="0">
                <a:latin typeface="黑体" panose="02010609060101010101" pitchFamily="49" charset="-122"/>
                <a:ea typeface="黑体" panose="02010609060101010101" pitchFamily="49" charset="-122"/>
              </a:rPr>
              <a:t>神经</a:t>
            </a:r>
            <a:r>
              <a:rPr lang="zh-CN" altLang="en-US" sz="1900" dirty="0">
                <a:latin typeface="黑体" panose="02010609060101010101" pitchFamily="49" charset="-122"/>
                <a:ea typeface="黑体" panose="02010609060101010101" pitchFamily="49" charset="-122"/>
              </a:rPr>
              <a:t>精神症状问卷 </a:t>
            </a:r>
            <a:r>
              <a:rPr lang="en-US" altLang="zh-CN" sz="1900" dirty="0">
                <a:latin typeface="黑体" panose="02010609060101010101" pitchFamily="49" charset="-122"/>
                <a:ea typeface="黑体" panose="02010609060101010101" pitchFamily="49" charset="-122"/>
              </a:rPr>
              <a:t>(NPI)</a:t>
            </a:r>
          </a:p>
          <a:p>
            <a:endParaRPr lang="zh-CN" altLang="en-US" sz="2000" dirty="0"/>
          </a:p>
          <a:p>
            <a:pPr>
              <a:spcBef>
                <a:spcPct val="20000"/>
              </a:spcBef>
              <a:buNone/>
            </a:pPr>
            <a:endParaRPr lang="en-US" altLang="zh-CN" dirty="0">
              <a:ea typeface="宋体" panose="02010600030101010101" pitchFamily="2" charset="-122"/>
            </a:endParaRPr>
          </a:p>
          <a:p>
            <a:endParaRPr lang="en-US" altLang="zh-CN" dirty="0" smtClean="0">
              <a:ea typeface="宋体" panose="02010600030101010101" pitchFamily="2" charset="-122"/>
            </a:endParaRPr>
          </a:p>
          <a:p>
            <a:endParaRPr lang="zh-CN" altLang="en-US" dirty="0"/>
          </a:p>
        </p:txBody>
      </p:sp>
    </p:spTree>
    <p:extLst>
      <p:ext uri="{BB962C8B-B14F-4D97-AF65-F5344CB8AC3E}">
        <p14:creationId xmlns:p14="http://schemas.microsoft.com/office/powerpoint/2010/main" val="2066536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76061" y="685070"/>
            <a:ext cx="8911687" cy="643858"/>
          </a:xfrm>
          <a:solidFill>
            <a:schemeClr val="tx2">
              <a:lumMod val="60000"/>
              <a:lumOff val="40000"/>
            </a:schemeClr>
          </a:solidFill>
        </p:spPr>
        <p:txBody>
          <a:bodyPr>
            <a:normAutofit/>
          </a:bodyPr>
          <a:lstStyle/>
          <a:p>
            <a:r>
              <a:rPr lang="zh-CN" altLang="en-US" dirty="0" smtClean="0">
                <a:latin typeface="黑体" panose="02010609060101010101" pitchFamily="49" charset="-122"/>
                <a:ea typeface="黑体" panose="02010609060101010101" pitchFamily="49" charset="-122"/>
              </a:rPr>
              <a:t>帕金森病非运动症状的评价</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776061" y="1584960"/>
            <a:ext cx="10147715" cy="5108448"/>
          </a:xfrm>
        </p:spPr>
        <p:txBody>
          <a:bodyPr/>
          <a:lstStyle/>
          <a:p>
            <a:pPr>
              <a:spcBef>
                <a:spcPct val="20000"/>
              </a:spcBef>
            </a:pPr>
            <a:r>
              <a:rPr lang="zh-CN" altLang="en-US" sz="2400" b="1" dirty="0">
                <a:latin typeface="黑体" panose="02010609060101010101" pitchFamily="49" charset="-122"/>
                <a:ea typeface="黑体" panose="02010609060101010101" pitchFamily="49" charset="-122"/>
              </a:rPr>
              <a:t>非运动症状问卷 </a:t>
            </a:r>
            <a:r>
              <a:rPr lang="en-US" altLang="zh-CN" sz="2400" b="1" dirty="0">
                <a:latin typeface="黑体" panose="02010609060101010101" pitchFamily="49" charset="-122"/>
                <a:ea typeface="黑体" panose="02010609060101010101" pitchFamily="49" charset="-122"/>
              </a:rPr>
              <a:t>(NMSQ)</a:t>
            </a:r>
            <a:r>
              <a:rPr lang="en-US" altLang="zh-CN" sz="2400" dirty="0">
                <a:latin typeface="黑体" panose="02010609060101010101" pitchFamily="49" charset="-122"/>
                <a:ea typeface="黑体" panose="02010609060101010101" pitchFamily="49" charset="-122"/>
              </a:rPr>
              <a:t> </a:t>
            </a:r>
          </a:p>
          <a:p>
            <a:pPr marL="0" indent="0">
              <a:lnSpc>
                <a:spcPct val="150000"/>
              </a:lnSpc>
              <a:spcBef>
                <a:spcPct val="20000"/>
              </a:spcBef>
              <a:buNone/>
            </a:pPr>
            <a:r>
              <a:rPr lang="en-US" altLang="zh-CN" dirty="0"/>
              <a:t> </a:t>
            </a:r>
            <a:r>
              <a:rPr lang="zh-CN" altLang="en-US" dirty="0">
                <a:latin typeface="黑体" panose="02010609060101010101" pitchFamily="49" charset="-122"/>
                <a:ea typeface="黑体" panose="02010609060101010101" pitchFamily="49" charset="-122"/>
              </a:rPr>
              <a:t>第一部分：心血管症状</a:t>
            </a:r>
          </a:p>
          <a:p>
            <a:pPr marL="0" indent="0">
              <a:lnSpc>
                <a:spcPct val="150000"/>
              </a:lnSpc>
              <a:spcBef>
                <a:spcPct val="20000"/>
              </a:spcBef>
              <a:buNone/>
            </a:pPr>
            <a:r>
              <a:rPr lang="zh-CN" altLang="en-US" dirty="0">
                <a:latin typeface="黑体" panose="02010609060101010101" pitchFamily="49" charset="-122"/>
                <a:ea typeface="黑体" panose="02010609060101010101" pitchFamily="49" charset="-122"/>
              </a:rPr>
              <a:t> 第二部分：睡眠</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疲劳</a:t>
            </a:r>
          </a:p>
          <a:p>
            <a:pPr marL="0" indent="0">
              <a:lnSpc>
                <a:spcPct val="150000"/>
              </a:lnSpc>
              <a:spcBef>
                <a:spcPct val="20000"/>
              </a:spcBef>
              <a:buNone/>
            </a:pPr>
            <a:r>
              <a:rPr lang="zh-CN" altLang="en-US" dirty="0">
                <a:latin typeface="黑体" panose="02010609060101010101" pitchFamily="49" charset="-122"/>
                <a:ea typeface="黑体" panose="02010609060101010101" pitchFamily="49" charset="-122"/>
              </a:rPr>
              <a:t> 第三部分：情绪</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认知</a:t>
            </a:r>
          </a:p>
          <a:p>
            <a:pPr marL="0" indent="0">
              <a:lnSpc>
                <a:spcPct val="150000"/>
              </a:lnSpc>
              <a:spcBef>
                <a:spcPct val="20000"/>
              </a:spcBef>
              <a:buNone/>
            </a:pPr>
            <a:r>
              <a:rPr lang="zh-CN" altLang="en-US" dirty="0">
                <a:latin typeface="黑体" panose="02010609060101010101" pitchFamily="49" charset="-122"/>
                <a:ea typeface="黑体" panose="02010609060101010101" pitchFamily="49" charset="-122"/>
              </a:rPr>
              <a:t> 第四部分：知觉障碍</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幻觉</a:t>
            </a:r>
          </a:p>
          <a:p>
            <a:pPr marL="0" indent="0">
              <a:lnSpc>
                <a:spcPct val="150000"/>
              </a:lnSpc>
              <a:spcBef>
                <a:spcPct val="20000"/>
              </a:spcBef>
              <a:buNone/>
            </a:pPr>
            <a:r>
              <a:rPr lang="zh-CN" altLang="en-US" dirty="0">
                <a:latin typeface="黑体" panose="02010609060101010101" pitchFamily="49" charset="-122"/>
                <a:ea typeface="黑体" panose="02010609060101010101" pitchFamily="49" charset="-122"/>
              </a:rPr>
              <a:t> 第五部分：注意力</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记忆力</a:t>
            </a:r>
          </a:p>
          <a:p>
            <a:pPr marL="0" indent="0">
              <a:lnSpc>
                <a:spcPct val="150000"/>
              </a:lnSpc>
              <a:spcBef>
                <a:spcPct val="20000"/>
              </a:spcBef>
              <a:buNone/>
            </a:pPr>
            <a:r>
              <a:rPr lang="zh-CN" altLang="en-US" dirty="0">
                <a:latin typeface="黑体" panose="02010609060101010101" pitchFamily="49" charset="-122"/>
                <a:ea typeface="黑体" panose="02010609060101010101" pitchFamily="49" charset="-122"/>
              </a:rPr>
              <a:t> 第六部分：消化系统症状</a:t>
            </a:r>
          </a:p>
          <a:p>
            <a:pPr marL="0" indent="0">
              <a:lnSpc>
                <a:spcPct val="150000"/>
              </a:lnSpc>
              <a:spcBef>
                <a:spcPct val="20000"/>
              </a:spcBef>
              <a:buNone/>
            </a:pPr>
            <a:r>
              <a:rPr lang="zh-CN" altLang="en-US" dirty="0">
                <a:latin typeface="黑体" panose="02010609060101010101" pitchFamily="49" charset="-122"/>
                <a:ea typeface="黑体" panose="02010609060101010101" pitchFamily="49" charset="-122"/>
              </a:rPr>
              <a:t> 第七部分：排尿障碍</a:t>
            </a:r>
          </a:p>
          <a:p>
            <a:pPr marL="0" indent="0">
              <a:lnSpc>
                <a:spcPct val="150000"/>
              </a:lnSpc>
              <a:spcBef>
                <a:spcPct val="20000"/>
              </a:spcBef>
              <a:buNone/>
            </a:pPr>
            <a:r>
              <a:rPr lang="zh-CN" altLang="en-US" dirty="0">
                <a:latin typeface="黑体" panose="02010609060101010101" pitchFamily="49" charset="-122"/>
                <a:ea typeface="黑体" panose="02010609060101010101" pitchFamily="49" charset="-122"/>
              </a:rPr>
              <a:t> 第八部分：性功能障碍</a:t>
            </a:r>
          </a:p>
          <a:p>
            <a:pPr marL="0" indent="0">
              <a:lnSpc>
                <a:spcPct val="150000"/>
              </a:lnSpc>
              <a:spcBef>
                <a:spcPct val="20000"/>
              </a:spcBef>
              <a:buNone/>
            </a:pPr>
            <a:r>
              <a:rPr lang="zh-CN" altLang="en-US" dirty="0">
                <a:latin typeface="黑体" panose="02010609060101010101" pitchFamily="49" charset="-122"/>
                <a:ea typeface="黑体" panose="02010609060101010101" pitchFamily="49" charset="-122"/>
              </a:rPr>
              <a:t> 第九部分：复合症状</a:t>
            </a:r>
          </a:p>
          <a:p>
            <a:endParaRPr lang="zh-CN" altLang="en-US" dirty="0"/>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23140" y="1328928"/>
            <a:ext cx="4864608" cy="5529072"/>
          </a:xfrm>
          <a:prstGeom prst="rect">
            <a:avLst/>
          </a:prstGeom>
        </p:spPr>
      </p:pic>
    </p:spTree>
    <p:extLst>
      <p:ext uri="{BB962C8B-B14F-4D97-AF65-F5344CB8AC3E}">
        <p14:creationId xmlns:p14="http://schemas.microsoft.com/office/powerpoint/2010/main" val="3011677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15101" y="143126"/>
            <a:ext cx="8911687" cy="717010"/>
          </a:xfrm>
          <a:solidFill>
            <a:schemeClr val="tx2">
              <a:lumMod val="60000"/>
              <a:lumOff val="40000"/>
            </a:schemeClr>
          </a:solidFill>
        </p:spPr>
        <p:txBody>
          <a:bodyPr/>
          <a:lstStyle/>
          <a:p>
            <a:r>
              <a:rPr lang="zh-CN" altLang="en-US" dirty="0" smtClean="0">
                <a:latin typeface="黑体" panose="02010609060101010101" pitchFamily="49" charset="-122"/>
                <a:ea typeface="黑体" panose="02010609060101010101" pitchFamily="49" charset="-122"/>
              </a:rPr>
              <a:t>帕金森病非运动症状产生的病理生理机制</a:t>
            </a:r>
            <a:endParaRPr lang="zh-CN" altLang="en-US" dirty="0">
              <a:latin typeface="黑体" panose="02010609060101010101" pitchFamily="49" charset="-122"/>
              <a:ea typeface="黑体" panose="02010609060101010101" pitchFamily="49" charset="-122"/>
            </a:endParaRPr>
          </a:p>
        </p:txBody>
      </p:sp>
      <p:pic>
        <p:nvPicPr>
          <p:cNvPr id="8" name="图片 7"/>
          <p:cNvPicPr>
            <a:picLocks noChangeAspect="1"/>
          </p:cNvPicPr>
          <p:nvPr/>
        </p:nvPicPr>
        <p:blipFill>
          <a:blip r:embed="rId2"/>
          <a:stretch>
            <a:fillRect/>
          </a:stretch>
        </p:blipFill>
        <p:spPr>
          <a:xfrm>
            <a:off x="1950393" y="1003086"/>
            <a:ext cx="8441101" cy="2512620"/>
          </a:xfrm>
          <a:prstGeom prst="rect">
            <a:avLst/>
          </a:prstGeom>
        </p:spPr>
      </p:pic>
      <p:sp>
        <p:nvSpPr>
          <p:cNvPr id="9" name="文本框 8"/>
          <p:cNvSpPr txBox="1"/>
          <p:nvPr/>
        </p:nvSpPr>
        <p:spPr>
          <a:xfrm>
            <a:off x="658368" y="1782342"/>
            <a:ext cx="1446877" cy="954107"/>
          </a:xfrm>
          <a:prstGeom prst="rect">
            <a:avLst/>
          </a:prstGeom>
          <a:noFill/>
        </p:spPr>
        <p:txBody>
          <a:bodyPr wrap="square" rtlCol="0">
            <a:spAutoFit/>
          </a:bodyPr>
          <a:lstStyle/>
          <a:p>
            <a:r>
              <a:rPr lang="en-US" altLang="zh-CN" sz="2800" dirty="0" err="1" smtClean="0">
                <a:solidFill>
                  <a:srgbClr val="FF0000"/>
                </a:solidFill>
                <a:latin typeface="黑体" panose="02010609060101010101" pitchFamily="49" charset="-122"/>
                <a:ea typeface="黑体" panose="02010609060101010101" pitchFamily="49" charset="-122"/>
              </a:rPr>
              <a:t>Braak</a:t>
            </a:r>
            <a:endParaRPr lang="en-US" altLang="zh-CN" sz="2800" dirty="0" smtClean="0">
              <a:solidFill>
                <a:srgbClr val="FF0000"/>
              </a:solidFill>
              <a:latin typeface="黑体" panose="02010609060101010101" pitchFamily="49" charset="-122"/>
              <a:ea typeface="黑体" panose="02010609060101010101" pitchFamily="49" charset="-122"/>
            </a:endParaRPr>
          </a:p>
          <a:p>
            <a:r>
              <a:rPr lang="zh-CN" altLang="en-US" sz="2800" dirty="0" smtClean="0">
                <a:solidFill>
                  <a:srgbClr val="FF0000"/>
                </a:solidFill>
                <a:latin typeface="黑体" panose="02010609060101010101" pitchFamily="49" charset="-122"/>
                <a:ea typeface="黑体" panose="02010609060101010101" pitchFamily="49" charset="-122"/>
              </a:rPr>
              <a:t>分期</a:t>
            </a:r>
            <a:endParaRPr lang="zh-CN" altLang="en-US" sz="2800" dirty="0">
              <a:solidFill>
                <a:srgbClr val="FF0000"/>
              </a:solidFill>
              <a:latin typeface="黑体" panose="02010609060101010101" pitchFamily="49" charset="-122"/>
              <a:ea typeface="黑体" panose="02010609060101010101" pitchFamily="49" charset="-122"/>
            </a:endParaRPr>
          </a:p>
        </p:txBody>
      </p:sp>
      <p:pic>
        <p:nvPicPr>
          <p:cNvPr id="10" name="图片 9"/>
          <p:cNvPicPr>
            <a:picLocks noChangeAspect="1"/>
          </p:cNvPicPr>
          <p:nvPr/>
        </p:nvPicPr>
        <p:blipFill rotWithShape="1">
          <a:blip r:embed="rId3"/>
          <a:srcRect t="5165"/>
          <a:stretch/>
        </p:blipFill>
        <p:spPr>
          <a:xfrm>
            <a:off x="1950393" y="3596640"/>
            <a:ext cx="4423950" cy="3261360"/>
          </a:xfrm>
          <a:prstGeom prst="rect">
            <a:avLst/>
          </a:prstGeom>
        </p:spPr>
      </p:pic>
      <p:pic>
        <p:nvPicPr>
          <p:cNvPr id="13" name="图片 12"/>
          <p:cNvPicPr>
            <a:picLocks noChangeAspect="1"/>
          </p:cNvPicPr>
          <p:nvPr/>
        </p:nvPicPr>
        <p:blipFill>
          <a:blip r:embed="rId4"/>
          <a:stretch>
            <a:fillRect/>
          </a:stretch>
        </p:blipFill>
        <p:spPr>
          <a:xfrm>
            <a:off x="6484071" y="3596640"/>
            <a:ext cx="4017151" cy="2985984"/>
          </a:xfrm>
          <a:prstGeom prst="rect">
            <a:avLst/>
          </a:prstGeom>
        </p:spPr>
      </p:pic>
    </p:spTree>
    <p:extLst>
      <p:ext uri="{BB962C8B-B14F-4D97-AF65-F5344CB8AC3E}">
        <p14:creationId xmlns:p14="http://schemas.microsoft.com/office/powerpoint/2010/main" val="3109392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15101" y="636302"/>
            <a:ext cx="8911687" cy="668242"/>
          </a:xfrm>
          <a:solidFill>
            <a:schemeClr val="tx2">
              <a:lumMod val="60000"/>
              <a:lumOff val="40000"/>
            </a:schemeClr>
          </a:solidFill>
        </p:spPr>
        <p:txBody>
          <a:bodyPr/>
          <a:lstStyle/>
          <a:p>
            <a:r>
              <a:rPr lang="zh-CN" altLang="en-US" dirty="0">
                <a:latin typeface="黑体" panose="02010609060101010101" pitchFamily="49" charset="-122"/>
                <a:ea typeface="黑体" panose="02010609060101010101" pitchFamily="49" charset="-122"/>
              </a:rPr>
              <a:t>帕金森病非运动症状产生的病理生理机制</a:t>
            </a:r>
            <a:endParaRPr lang="zh-CN" altLang="en-US" dirty="0"/>
          </a:p>
        </p:txBody>
      </p:sp>
      <p:sp>
        <p:nvSpPr>
          <p:cNvPr id="3" name="内容占位符 2"/>
          <p:cNvSpPr>
            <a:spLocks noGrp="1"/>
          </p:cNvSpPr>
          <p:nvPr>
            <p:ph idx="1"/>
          </p:nvPr>
        </p:nvSpPr>
        <p:spPr>
          <a:xfrm>
            <a:off x="1556605" y="1597152"/>
            <a:ext cx="10269635" cy="5120640"/>
          </a:xfrm>
        </p:spPr>
        <p:txBody>
          <a:bodyPr/>
          <a:lstStyle/>
          <a:p>
            <a:pPr marL="0" indent="0">
              <a:lnSpc>
                <a:spcPct val="130000"/>
              </a:lnSpc>
              <a:spcBef>
                <a:spcPct val="0"/>
              </a:spcBef>
              <a:buSzPct val="85000"/>
              <a:buNone/>
            </a:pPr>
            <a:r>
              <a:rPr lang="en-US" altLang="zh-CN" sz="2400" dirty="0" smtClean="0">
                <a:latin typeface="黑体" panose="02010609060101010101" pitchFamily="49" charset="-122"/>
                <a:ea typeface="黑体" panose="02010609060101010101" pitchFamily="49" charset="-122"/>
              </a:rPr>
              <a:t>  </a:t>
            </a:r>
            <a:r>
              <a:rPr lang="en-US" altLang="zh-CN" sz="2400" dirty="0" err="1" smtClean="0">
                <a:latin typeface="黑体" panose="02010609060101010101" pitchFamily="49" charset="-122"/>
                <a:ea typeface="黑体" panose="02010609060101010101" pitchFamily="49" charset="-122"/>
              </a:rPr>
              <a:t>Heiko</a:t>
            </a:r>
            <a:r>
              <a:rPr lang="en-US" altLang="zh-CN" sz="2400" dirty="0" smtClean="0">
                <a:latin typeface="黑体" panose="02010609060101010101" pitchFamily="49" charset="-122"/>
                <a:ea typeface="黑体" panose="02010609060101010101" pitchFamily="49" charset="-122"/>
              </a:rPr>
              <a:t> </a:t>
            </a:r>
            <a:r>
              <a:rPr lang="en-US" altLang="zh-CN" sz="2400" dirty="0" err="1">
                <a:latin typeface="黑体" panose="02010609060101010101" pitchFamily="49" charset="-122"/>
                <a:ea typeface="黑体" panose="02010609060101010101" pitchFamily="49" charset="-122"/>
              </a:rPr>
              <a:t>Braak</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2003</a:t>
            </a:r>
            <a:r>
              <a:rPr lang="zh-CN" altLang="en-US" sz="2400" dirty="0">
                <a:latin typeface="黑体" panose="02010609060101010101" pitchFamily="49" charset="-122"/>
                <a:ea typeface="黑体" panose="02010609060101010101" pitchFamily="49" charset="-122"/>
              </a:rPr>
              <a:t>年）</a:t>
            </a:r>
            <a:r>
              <a:rPr lang="en-US" altLang="zh-CN" sz="2400" dirty="0">
                <a:latin typeface="黑体" panose="02010609060101010101" pitchFamily="49" charset="-122"/>
                <a:ea typeface="黑体" panose="02010609060101010101" pitchFamily="49" charset="-122"/>
              </a:rPr>
              <a:t>PD</a:t>
            </a:r>
            <a:r>
              <a:rPr lang="zh-CN" altLang="en-US" sz="2400" dirty="0">
                <a:latin typeface="黑体" panose="02010609060101010101" pitchFamily="49" charset="-122"/>
                <a:ea typeface="黑体" panose="02010609060101010101" pitchFamily="49" charset="-122"/>
              </a:rPr>
              <a:t>发病模式</a:t>
            </a:r>
          </a:p>
          <a:p>
            <a:pPr>
              <a:lnSpc>
                <a:spcPct val="150000"/>
              </a:lnSpc>
              <a:spcBef>
                <a:spcPct val="0"/>
              </a:spcBef>
            </a:pPr>
            <a:r>
              <a:rPr lang="zh-CN" altLang="it-IT" sz="2000" dirty="0">
                <a:latin typeface="黑体" panose="02010609060101010101" pitchFamily="49" charset="-122"/>
                <a:ea typeface="黑体" panose="02010609060101010101" pitchFamily="49" charset="-122"/>
              </a:rPr>
              <a:t>运动前期</a:t>
            </a:r>
            <a:r>
              <a:rPr lang="it-IT" altLang="zh-CN" sz="2000" dirty="0">
                <a:latin typeface="黑体" panose="02010609060101010101" pitchFamily="49" charset="-122"/>
                <a:ea typeface="黑体" panose="02010609060101010101" pitchFamily="49" charset="-122"/>
              </a:rPr>
              <a:t>1</a:t>
            </a:r>
            <a:r>
              <a:rPr lang="zh-CN" altLang="it-IT" sz="2000" dirty="0">
                <a:latin typeface="黑体" panose="02010609060101010101" pitchFamily="49" charset="-122"/>
                <a:ea typeface="黑体" panose="02010609060101010101" pitchFamily="49" charset="-122"/>
              </a:rPr>
              <a:t>：</a:t>
            </a:r>
            <a:r>
              <a:rPr lang="it-IT" altLang="zh-CN" sz="2000" dirty="0">
                <a:latin typeface="黑体" panose="02010609060101010101" pitchFamily="49" charset="-122"/>
                <a:ea typeface="黑体" panose="02010609060101010101" pitchFamily="49" charset="-122"/>
              </a:rPr>
              <a:t>(</a:t>
            </a:r>
            <a:r>
              <a:rPr lang="zh-CN" altLang="it-IT" sz="2000" dirty="0">
                <a:latin typeface="黑体" panose="02010609060101010101" pitchFamily="49" charset="-122"/>
                <a:ea typeface="黑体" panose="02010609060101010101" pitchFamily="49" charset="-122"/>
              </a:rPr>
              <a:t>延髓</a:t>
            </a:r>
            <a:r>
              <a:rPr lang="it-IT" altLang="zh-CN" sz="2000" dirty="0">
                <a:latin typeface="黑体" panose="02010609060101010101" pitchFamily="49" charset="-122"/>
                <a:ea typeface="黑体" panose="02010609060101010101" pitchFamily="49" charset="-122"/>
              </a:rPr>
              <a:t>:IX,X</a:t>
            </a:r>
            <a:r>
              <a:rPr lang="zh-CN" altLang="it-IT" sz="2000" dirty="0">
                <a:latin typeface="黑体" panose="02010609060101010101" pitchFamily="49" charset="-122"/>
                <a:ea typeface="黑体" panose="02010609060101010101" pitchFamily="49" charset="-122"/>
              </a:rPr>
              <a:t>运动神经背核</a:t>
            </a:r>
            <a:r>
              <a:rPr lang="it-IT" altLang="zh-CN" sz="2000" dirty="0">
                <a:latin typeface="黑体" panose="02010609060101010101" pitchFamily="49" charset="-122"/>
                <a:ea typeface="黑体" panose="02010609060101010101" pitchFamily="49" charset="-122"/>
              </a:rPr>
              <a:t>,</a:t>
            </a:r>
            <a:r>
              <a:rPr lang="zh-CN" altLang="it-IT" sz="2000" dirty="0">
                <a:latin typeface="黑体" panose="02010609060101010101" pitchFamily="49" charset="-122"/>
                <a:ea typeface="黑体" panose="02010609060101010101" pitchFamily="49" charset="-122"/>
              </a:rPr>
              <a:t>前嗅核</a:t>
            </a:r>
            <a:r>
              <a:rPr lang="it-IT" altLang="zh-CN" sz="2000" dirty="0">
                <a:latin typeface="黑体" panose="02010609060101010101" pitchFamily="49" charset="-122"/>
                <a:ea typeface="黑体" panose="02010609060101010101" pitchFamily="49" charset="-122"/>
              </a:rPr>
              <a:t>,</a:t>
            </a:r>
            <a:r>
              <a:rPr lang="zh-CN" altLang="it-IT" sz="2000" dirty="0" smtClean="0">
                <a:latin typeface="黑体" panose="02010609060101010101" pitchFamily="49" charset="-122"/>
                <a:ea typeface="黑体" panose="02010609060101010101" pitchFamily="49" charset="-122"/>
              </a:rPr>
              <a:t>嗅球</a:t>
            </a:r>
            <a:r>
              <a:rPr lang="zh-CN" altLang="en-US" sz="2000" dirty="0">
                <a:latin typeface="黑体" panose="02010609060101010101" pitchFamily="49" charset="-122"/>
                <a:ea typeface="黑体" panose="02010609060101010101" pitchFamily="49" charset="-122"/>
              </a:rPr>
              <a:t>，</a:t>
            </a:r>
            <a:r>
              <a:rPr lang="zh-CN" altLang="it-IT" sz="2000" dirty="0" smtClean="0">
                <a:latin typeface="黑体" panose="02010609060101010101" pitchFamily="49" charset="-122"/>
                <a:ea typeface="黑体" panose="02010609060101010101" pitchFamily="49" charset="-122"/>
              </a:rPr>
              <a:t>中央网状带</a:t>
            </a:r>
            <a:r>
              <a:rPr lang="it-IT" altLang="zh-CN" sz="2000" dirty="0" smtClean="0">
                <a:latin typeface="黑体" panose="02010609060101010101" pitchFamily="49" charset="-122"/>
                <a:ea typeface="黑体" panose="02010609060101010101" pitchFamily="49" charset="-122"/>
              </a:rPr>
              <a:t>)</a:t>
            </a:r>
            <a:r>
              <a:rPr lang="zh-CN" altLang="it-IT" sz="2000" dirty="0">
                <a:latin typeface="黑体" panose="02010609060101010101" pitchFamily="49" charset="-122"/>
                <a:ea typeface="黑体" panose="02010609060101010101" pitchFamily="49" charset="-122"/>
              </a:rPr>
              <a:t>嗅觉障碍；</a:t>
            </a:r>
          </a:p>
          <a:p>
            <a:pPr>
              <a:lnSpc>
                <a:spcPct val="150000"/>
              </a:lnSpc>
              <a:spcBef>
                <a:spcPct val="0"/>
              </a:spcBef>
            </a:pPr>
            <a:r>
              <a:rPr lang="zh-CN" altLang="it-IT" sz="2000" dirty="0">
                <a:latin typeface="黑体" panose="02010609060101010101" pitchFamily="49" charset="-122"/>
                <a:ea typeface="黑体" panose="02010609060101010101" pitchFamily="49" charset="-122"/>
              </a:rPr>
              <a:t>运动前期</a:t>
            </a:r>
            <a:r>
              <a:rPr lang="it-IT" altLang="zh-CN" sz="2000" dirty="0">
                <a:latin typeface="黑体" panose="02010609060101010101" pitchFamily="49" charset="-122"/>
                <a:ea typeface="黑体" panose="02010609060101010101" pitchFamily="49" charset="-122"/>
              </a:rPr>
              <a:t>2</a:t>
            </a:r>
            <a:r>
              <a:rPr lang="zh-CN" altLang="it-IT" sz="2000" dirty="0">
                <a:latin typeface="黑体" panose="02010609060101010101" pitchFamily="49" charset="-122"/>
                <a:ea typeface="黑体" panose="02010609060101010101" pitchFamily="49" charset="-122"/>
              </a:rPr>
              <a:t>：</a:t>
            </a:r>
            <a:r>
              <a:rPr lang="it-IT" altLang="zh-CN" sz="2000" dirty="0">
                <a:latin typeface="黑体" panose="02010609060101010101" pitchFamily="49" charset="-122"/>
                <a:ea typeface="黑体" panose="02010609060101010101" pitchFamily="49" charset="-122"/>
              </a:rPr>
              <a:t>(</a:t>
            </a:r>
            <a:r>
              <a:rPr lang="zh-CN" altLang="it-IT" sz="2000" dirty="0">
                <a:latin typeface="黑体" panose="02010609060101010101" pitchFamily="49" charset="-122"/>
                <a:ea typeface="黑体" panose="02010609060101010101" pitchFamily="49" charset="-122"/>
              </a:rPr>
              <a:t>延髓和桥脑被盖</a:t>
            </a:r>
            <a:r>
              <a:rPr lang="it-IT" altLang="zh-CN" sz="2000" dirty="0">
                <a:latin typeface="黑体" panose="02010609060101010101" pitchFamily="49" charset="-122"/>
                <a:ea typeface="黑体" panose="02010609060101010101" pitchFamily="49" charset="-122"/>
              </a:rPr>
              <a:t>:</a:t>
            </a:r>
            <a:r>
              <a:rPr lang="zh-CN" altLang="it-IT" sz="2000" dirty="0">
                <a:latin typeface="黑体" panose="02010609060101010101" pitchFamily="49" charset="-122"/>
                <a:ea typeface="黑体" panose="02010609060101010101" pitchFamily="49" charset="-122"/>
              </a:rPr>
              <a:t>尾状核、</a:t>
            </a:r>
            <a:r>
              <a:rPr lang="zh-CN" altLang="it-IT" sz="2000" dirty="0" smtClean="0">
                <a:latin typeface="黑体" panose="02010609060101010101" pitchFamily="49" charset="-122"/>
                <a:ea typeface="黑体" panose="02010609060101010101" pitchFamily="49" charset="-122"/>
              </a:rPr>
              <a:t>中缝核</a:t>
            </a:r>
            <a:r>
              <a:rPr lang="it-IT" altLang="zh-CN" sz="2000" dirty="0" smtClean="0">
                <a:latin typeface="黑体" panose="02010609060101010101" pitchFamily="49" charset="-122"/>
                <a:ea typeface="黑体" panose="02010609060101010101" pitchFamily="49" charset="-122"/>
              </a:rPr>
              <a:t>, </a:t>
            </a:r>
            <a:r>
              <a:rPr lang="zh-CN" altLang="it-IT" sz="2000" dirty="0">
                <a:latin typeface="黑体" panose="02010609060101010101" pitchFamily="49" charset="-122"/>
                <a:ea typeface="黑体" panose="02010609060101010101" pitchFamily="49" charset="-122"/>
              </a:rPr>
              <a:t>巨细</a:t>
            </a:r>
            <a:r>
              <a:rPr lang="zh-CN" altLang="it-IT" sz="2000" dirty="0" smtClean="0">
                <a:latin typeface="黑体" panose="02010609060101010101" pitchFamily="49" charset="-122"/>
                <a:ea typeface="黑体" panose="02010609060101010101" pitchFamily="49" charset="-122"/>
              </a:rPr>
              <a:t>胞核</a:t>
            </a:r>
            <a:r>
              <a:rPr lang="it-IT" altLang="zh-CN" sz="2000" dirty="0" smtClean="0">
                <a:latin typeface="黑体" panose="02010609060101010101" pitchFamily="49" charset="-122"/>
                <a:ea typeface="黑体" panose="02010609060101010101" pitchFamily="49" charset="-122"/>
              </a:rPr>
              <a:t>, </a:t>
            </a:r>
            <a:r>
              <a:rPr lang="zh-CN" altLang="it-IT" sz="2000" dirty="0">
                <a:latin typeface="黑体" panose="02010609060101010101" pitchFamily="49" charset="-122"/>
                <a:ea typeface="黑体" panose="02010609060101010101" pitchFamily="49" charset="-122"/>
              </a:rPr>
              <a:t>基底</a:t>
            </a:r>
            <a:r>
              <a:rPr lang="zh-CN" altLang="it-IT" sz="2000" dirty="0" smtClean="0">
                <a:latin typeface="黑体" panose="02010609060101010101" pitchFamily="49" charset="-122"/>
                <a:ea typeface="黑体" panose="02010609060101010101" pitchFamily="49" charset="-122"/>
              </a:rPr>
              <a:t>前脑和</a:t>
            </a:r>
            <a:r>
              <a:rPr lang="zh-CN" altLang="it-IT" sz="2000" dirty="0">
                <a:latin typeface="黑体" panose="02010609060101010101" pitchFamily="49" charset="-122"/>
                <a:ea typeface="黑体" panose="02010609060101010101" pitchFamily="49" charset="-122"/>
              </a:rPr>
              <a:t>中间</a:t>
            </a:r>
            <a:r>
              <a:rPr lang="zh-CN" altLang="it-IT" sz="2000" dirty="0" smtClean="0">
                <a:latin typeface="黑体" panose="02010609060101010101" pitchFamily="49" charset="-122"/>
                <a:ea typeface="黑体" panose="02010609060101010101" pitchFamily="49" charset="-122"/>
              </a:rPr>
              <a:t>皮质</a:t>
            </a:r>
            <a:r>
              <a:rPr lang="it-IT" altLang="zh-CN" sz="2000" dirty="0" smtClean="0">
                <a:latin typeface="黑体" panose="02010609060101010101" pitchFamily="49" charset="-122"/>
                <a:ea typeface="黑体" panose="02010609060101010101" pitchFamily="49" charset="-122"/>
              </a:rPr>
              <a:t>, </a:t>
            </a:r>
            <a:r>
              <a:rPr lang="zh-CN" altLang="it-IT" sz="2000" dirty="0">
                <a:latin typeface="黑体" panose="02010609060101010101" pitchFamily="49" charset="-122"/>
                <a:ea typeface="黑体" panose="02010609060101010101" pitchFamily="49" charset="-122"/>
              </a:rPr>
              <a:t>蓝斑－蓝斑下区</a:t>
            </a:r>
            <a:r>
              <a:rPr lang="zh-CN" altLang="it-IT" sz="2000" dirty="0" smtClean="0">
                <a:latin typeface="黑体" panose="02010609060101010101" pitchFamily="49" charset="-122"/>
                <a:ea typeface="黑体" panose="02010609060101010101" pitchFamily="49" charset="-122"/>
              </a:rPr>
              <a:t>复合体</a:t>
            </a:r>
            <a:r>
              <a:rPr lang="it-IT" altLang="zh-CN" sz="2000" dirty="0" smtClean="0">
                <a:latin typeface="黑体" panose="02010609060101010101" pitchFamily="49" charset="-122"/>
                <a:ea typeface="黑体" panose="02010609060101010101" pitchFamily="49" charset="-122"/>
              </a:rPr>
              <a:t>) </a:t>
            </a:r>
            <a:r>
              <a:rPr lang="zh-CN" altLang="it-IT" sz="2000" dirty="0">
                <a:latin typeface="黑体" panose="02010609060101010101" pitchFamily="49" charset="-122"/>
                <a:ea typeface="黑体" panose="02010609060101010101" pitchFamily="49" charset="-122"/>
              </a:rPr>
              <a:t>睡眠，头痛，运动减少，情感；</a:t>
            </a:r>
          </a:p>
          <a:p>
            <a:pPr>
              <a:lnSpc>
                <a:spcPct val="150000"/>
              </a:lnSpc>
              <a:spcBef>
                <a:spcPct val="0"/>
              </a:spcBef>
            </a:pPr>
            <a:r>
              <a:rPr lang="zh-CN" altLang="it-IT" sz="2000" dirty="0">
                <a:latin typeface="黑体" panose="02010609060101010101" pitchFamily="49" charset="-122"/>
                <a:ea typeface="黑体" panose="02010609060101010101" pitchFamily="49" charset="-122"/>
              </a:rPr>
              <a:t>运动前期</a:t>
            </a:r>
            <a:r>
              <a:rPr lang="it-IT" altLang="zh-CN" sz="2000" dirty="0">
                <a:latin typeface="黑体" panose="02010609060101010101" pitchFamily="49" charset="-122"/>
                <a:ea typeface="黑体" panose="02010609060101010101" pitchFamily="49" charset="-122"/>
              </a:rPr>
              <a:t>3</a:t>
            </a:r>
            <a:r>
              <a:rPr lang="zh-CN" altLang="it-IT" sz="2000" dirty="0">
                <a:latin typeface="黑体" panose="02010609060101010101" pitchFamily="49" charset="-122"/>
                <a:ea typeface="黑体" panose="02010609060101010101" pitchFamily="49" charset="-122"/>
              </a:rPr>
              <a:t>：</a:t>
            </a:r>
            <a:r>
              <a:rPr lang="it-IT" altLang="zh-CN" sz="2000" dirty="0" smtClean="0">
                <a:latin typeface="黑体" panose="02010609060101010101" pitchFamily="49" charset="-122"/>
                <a:ea typeface="黑体" panose="02010609060101010101" pitchFamily="49" charset="-122"/>
              </a:rPr>
              <a:t>(</a:t>
            </a:r>
            <a:r>
              <a:rPr lang="zh-CN" altLang="it-IT" sz="2000" dirty="0" smtClean="0">
                <a:latin typeface="黑体" panose="02010609060101010101" pitchFamily="49" charset="-122"/>
                <a:ea typeface="黑体" panose="02010609060101010101" pitchFamily="49" charset="-122"/>
              </a:rPr>
              <a:t>中脑</a:t>
            </a:r>
            <a:r>
              <a:rPr lang="it-IT" altLang="zh-CN" sz="2000" dirty="0">
                <a:latin typeface="黑体" panose="02010609060101010101" pitchFamily="49" charset="-122"/>
                <a:ea typeface="黑体" panose="02010609060101010101" pitchFamily="49" charset="-122"/>
              </a:rPr>
              <a:t>:</a:t>
            </a:r>
            <a:r>
              <a:rPr lang="zh-CN" altLang="it-IT" sz="2000" dirty="0">
                <a:latin typeface="黑体" panose="02010609060101010101" pitchFamily="49" charset="-122"/>
                <a:ea typeface="黑体" panose="02010609060101010101" pitchFamily="49" charset="-122"/>
              </a:rPr>
              <a:t>黑质致密部</a:t>
            </a:r>
            <a:r>
              <a:rPr lang="it-IT" altLang="zh-CN" sz="2000" dirty="0">
                <a:latin typeface="黑体" panose="02010609060101010101" pitchFamily="49" charset="-122"/>
                <a:ea typeface="黑体" panose="02010609060101010101" pitchFamily="49" charset="-122"/>
              </a:rPr>
              <a:t>) </a:t>
            </a:r>
            <a:r>
              <a:rPr lang="zh-CN" altLang="it-IT" sz="2000" dirty="0">
                <a:latin typeface="黑体" panose="02010609060101010101" pitchFamily="49" charset="-122"/>
                <a:ea typeface="黑体" panose="02010609060101010101" pitchFamily="49" charset="-122"/>
              </a:rPr>
              <a:t>色觉，体温调节，认知，抑郁</a:t>
            </a:r>
            <a:r>
              <a:rPr lang="zh-CN" altLang="it-IT" sz="2000" dirty="0" smtClean="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疼痛</a:t>
            </a:r>
            <a:r>
              <a:rPr lang="zh-CN" altLang="it-IT" sz="2000" dirty="0" smtClean="0">
                <a:latin typeface="黑体" panose="02010609060101010101" pitchFamily="49" charset="-122"/>
                <a:ea typeface="黑体" panose="02010609060101010101" pitchFamily="49" charset="-122"/>
              </a:rPr>
              <a:t>；</a:t>
            </a:r>
            <a:endParaRPr lang="zh-CN" altLang="it-IT" sz="2000" dirty="0">
              <a:latin typeface="黑体" panose="02010609060101010101" pitchFamily="49" charset="-122"/>
              <a:ea typeface="黑体" panose="02010609060101010101" pitchFamily="49" charset="-122"/>
            </a:endParaRPr>
          </a:p>
          <a:p>
            <a:pPr>
              <a:lnSpc>
                <a:spcPct val="150000"/>
              </a:lnSpc>
              <a:spcBef>
                <a:spcPct val="0"/>
              </a:spcBef>
            </a:pPr>
            <a:r>
              <a:rPr lang="zh-CN" altLang="it-IT" sz="2000" dirty="0">
                <a:latin typeface="黑体" panose="02010609060101010101" pitchFamily="49" charset="-122"/>
                <a:ea typeface="黑体" panose="02010609060101010101" pitchFamily="49" charset="-122"/>
              </a:rPr>
              <a:t>期</a:t>
            </a:r>
            <a:r>
              <a:rPr lang="it-IT" altLang="zh-CN" sz="2000" dirty="0">
                <a:latin typeface="黑体" panose="02010609060101010101" pitchFamily="49" charset="-122"/>
                <a:ea typeface="黑体" panose="02010609060101010101" pitchFamily="49" charset="-122"/>
              </a:rPr>
              <a:t>4</a:t>
            </a:r>
            <a:r>
              <a:rPr lang="zh-CN" altLang="it-IT" sz="2000" dirty="0">
                <a:latin typeface="黑体" panose="02010609060101010101" pitchFamily="49" charset="-122"/>
                <a:ea typeface="黑体" panose="02010609060101010101" pitchFamily="49" charset="-122"/>
              </a:rPr>
              <a:t>：四主症；</a:t>
            </a:r>
          </a:p>
          <a:p>
            <a:pPr>
              <a:lnSpc>
                <a:spcPct val="150000"/>
              </a:lnSpc>
              <a:spcBef>
                <a:spcPct val="0"/>
              </a:spcBef>
            </a:pPr>
            <a:r>
              <a:rPr lang="zh-CN" altLang="it-IT" sz="2000" dirty="0">
                <a:latin typeface="黑体" panose="02010609060101010101" pitchFamily="49" charset="-122"/>
                <a:ea typeface="黑体" panose="02010609060101010101" pitchFamily="49" charset="-122"/>
              </a:rPr>
              <a:t>期</a:t>
            </a:r>
            <a:r>
              <a:rPr lang="it-IT" altLang="zh-CN" sz="2000" dirty="0">
                <a:latin typeface="黑体" panose="02010609060101010101" pitchFamily="49" charset="-122"/>
                <a:ea typeface="黑体" panose="02010609060101010101" pitchFamily="49" charset="-122"/>
              </a:rPr>
              <a:t>5</a:t>
            </a:r>
            <a:r>
              <a:rPr lang="zh-CN" altLang="it-IT" sz="2000" dirty="0">
                <a:latin typeface="黑体" panose="02010609060101010101" pitchFamily="49" charset="-122"/>
                <a:ea typeface="黑体" panose="02010609060101010101" pitchFamily="49" charset="-122"/>
              </a:rPr>
              <a:t>：</a:t>
            </a:r>
            <a:r>
              <a:rPr lang="it-IT" altLang="zh-CN" sz="2000" dirty="0">
                <a:latin typeface="黑体" panose="02010609060101010101" pitchFamily="49" charset="-122"/>
                <a:ea typeface="黑体" panose="02010609060101010101" pitchFamily="49" charset="-122"/>
              </a:rPr>
              <a:t>(</a:t>
            </a:r>
            <a:r>
              <a:rPr lang="zh-CN" altLang="it-IT" sz="2000" dirty="0">
                <a:latin typeface="黑体" panose="02010609060101010101" pitchFamily="49" charset="-122"/>
                <a:ea typeface="黑体" panose="02010609060101010101" pitchFamily="49" charset="-122"/>
              </a:rPr>
              <a:t>新皮层</a:t>
            </a:r>
            <a:r>
              <a:rPr lang="it-IT" altLang="zh-CN" sz="2000" dirty="0">
                <a:latin typeface="黑体" panose="02010609060101010101" pitchFamily="49" charset="-122"/>
                <a:ea typeface="黑体" panose="02010609060101010101" pitchFamily="49" charset="-122"/>
              </a:rPr>
              <a:t>) </a:t>
            </a:r>
            <a:r>
              <a:rPr lang="zh-CN" altLang="it-IT" sz="2000" dirty="0">
                <a:latin typeface="黑体" panose="02010609060101010101" pitchFamily="49" charset="-122"/>
                <a:ea typeface="黑体" panose="02010609060101010101" pitchFamily="49" charset="-122"/>
              </a:rPr>
              <a:t>运动波动，频发疲劳；</a:t>
            </a:r>
          </a:p>
          <a:p>
            <a:pPr>
              <a:lnSpc>
                <a:spcPct val="150000"/>
              </a:lnSpc>
              <a:spcBef>
                <a:spcPct val="0"/>
              </a:spcBef>
            </a:pPr>
            <a:r>
              <a:rPr lang="zh-CN" altLang="it-IT" sz="2000" dirty="0">
                <a:latin typeface="黑体" panose="02010609060101010101" pitchFamily="49" charset="-122"/>
                <a:ea typeface="黑体" panose="02010609060101010101" pitchFamily="49" charset="-122"/>
              </a:rPr>
              <a:t>期</a:t>
            </a:r>
            <a:r>
              <a:rPr lang="it-IT" altLang="zh-CN" sz="2000" dirty="0">
                <a:latin typeface="黑体" panose="02010609060101010101" pitchFamily="49" charset="-122"/>
                <a:ea typeface="黑体" panose="02010609060101010101" pitchFamily="49" charset="-122"/>
              </a:rPr>
              <a:t>6</a:t>
            </a:r>
            <a:r>
              <a:rPr lang="zh-CN" altLang="it-IT" sz="2000" dirty="0">
                <a:latin typeface="黑体" panose="02010609060101010101" pitchFamily="49" charset="-122"/>
                <a:ea typeface="黑体" panose="02010609060101010101" pitchFamily="49" charset="-122"/>
              </a:rPr>
              <a:t>：</a:t>
            </a:r>
            <a:r>
              <a:rPr lang="it-IT" altLang="zh-CN" sz="2000" dirty="0">
                <a:latin typeface="黑体" panose="02010609060101010101" pitchFamily="49" charset="-122"/>
                <a:ea typeface="黑体" panose="02010609060101010101" pitchFamily="49" charset="-122"/>
              </a:rPr>
              <a:t>(</a:t>
            </a:r>
            <a:r>
              <a:rPr lang="zh-CN" altLang="it-IT" sz="2000" dirty="0">
                <a:latin typeface="黑体" panose="02010609060101010101" pitchFamily="49" charset="-122"/>
                <a:ea typeface="黑体" panose="02010609060101010101" pitchFamily="49" charset="-122"/>
              </a:rPr>
              <a:t>新皮层</a:t>
            </a:r>
            <a:r>
              <a:rPr lang="it-IT" altLang="zh-CN" sz="2000" dirty="0">
                <a:latin typeface="黑体" panose="02010609060101010101" pitchFamily="49" charset="-122"/>
                <a:ea typeface="黑体" panose="02010609060101010101" pitchFamily="49" charset="-122"/>
              </a:rPr>
              <a:t>) </a:t>
            </a:r>
            <a:r>
              <a:rPr lang="zh-CN" altLang="it-IT" sz="2000" dirty="0">
                <a:latin typeface="黑体" panose="02010609060101010101" pitchFamily="49" charset="-122"/>
                <a:ea typeface="黑体" panose="02010609060101010101" pitchFamily="49" charset="-122"/>
              </a:rPr>
              <a:t>错乱，视幻觉，痴呆，精神症状</a:t>
            </a:r>
            <a:endParaRPr lang="zh-CN" altLang="en-US" sz="2000" dirty="0">
              <a:latin typeface="黑体" panose="02010609060101010101" pitchFamily="49" charset="-122"/>
              <a:ea typeface="黑体" panose="02010609060101010101" pitchFamily="49" charset="-122"/>
            </a:endParaRPr>
          </a:p>
          <a:p>
            <a:endParaRPr lang="zh-CN" altLang="en-US" dirty="0"/>
          </a:p>
        </p:txBody>
      </p:sp>
    </p:spTree>
    <p:extLst>
      <p:ext uri="{BB962C8B-B14F-4D97-AF65-F5344CB8AC3E}">
        <p14:creationId xmlns:p14="http://schemas.microsoft.com/office/powerpoint/2010/main" val="39399036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39485" y="660686"/>
            <a:ext cx="8911687" cy="656050"/>
          </a:xfrm>
          <a:solidFill>
            <a:schemeClr val="tx2">
              <a:lumMod val="60000"/>
              <a:lumOff val="40000"/>
            </a:schemeClr>
          </a:solidFill>
        </p:spPr>
        <p:txBody>
          <a:bodyPr>
            <a:normAutofit/>
          </a:bodyPr>
          <a:lstStyle/>
          <a:p>
            <a:r>
              <a:rPr lang="zh-CN" altLang="en-US" dirty="0" smtClean="0">
                <a:latin typeface="黑体" panose="02010609060101010101" pitchFamily="49" charset="-122"/>
                <a:ea typeface="黑体" panose="02010609060101010101" pitchFamily="49" charset="-122"/>
              </a:rPr>
              <a:t>帕金森病非运动症状的分类</a:t>
            </a:r>
            <a:endParaRPr lang="zh-CN" altLang="en-US"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499616" y="1536192"/>
            <a:ext cx="9985248" cy="5145024"/>
          </a:xfrm>
        </p:spPr>
        <p:txBody>
          <a:bodyPr/>
          <a:lstStyle/>
          <a:p>
            <a:pPr>
              <a:lnSpc>
                <a:spcPct val="125000"/>
              </a:lnSpc>
              <a:spcBef>
                <a:spcPct val="15000"/>
              </a:spcBef>
              <a:buClr>
                <a:schemeClr val="tx1"/>
              </a:buClr>
              <a:buFontTx/>
              <a:buAutoNum type="ea1JpnChsDbPeriod"/>
            </a:pPr>
            <a:r>
              <a:rPr lang="zh-CN" altLang="en-US" sz="2000" b="1" dirty="0">
                <a:solidFill>
                  <a:srgbClr val="FF0000"/>
                </a:solidFill>
                <a:latin typeface="黑体" panose="02010609060101010101" pitchFamily="49" charset="-122"/>
                <a:ea typeface="黑体" panose="02010609060101010101" pitchFamily="49" charset="-122"/>
              </a:rPr>
              <a:t>感觉障碍</a:t>
            </a:r>
            <a:r>
              <a:rPr lang="zh-CN" altLang="en-US" sz="2000" b="1" dirty="0">
                <a:latin typeface="黑体" panose="02010609060101010101" pitchFamily="49" charset="-122"/>
                <a:ea typeface="黑体" panose="02010609060101010101" pitchFamily="49" charset="-122"/>
              </a:rPr>
              <a:t>：嗅觉障碍、疼痛</a:t>
            </a:r>
          </a:p>
          <a:p>
            <a:pPr>
              <a:lnSpc>
                <a:spcPct val="125000"/>
              </a:lnSpc>
              <a:spcBef>
                <a:spcPct val="15000"/>
              </a:spcBef>
              <a:buClr>
                <a:schemeClr val="tx1"/>
              </a:buClr>
              <a:buFontTx/>
              <a:buAutoNum type="ea1JpnChsDbPeriod" startAt="2"/>
            </a:pPr>
            <a:r>
              <a:rPr lang="zh-CN" altLang="en-US" sz="2000" b="1" dirty="0">
                <a:solidFill>
                  <a:srgbClr val="FF0000"/>
                </a:solidFill>
                <a:latin typeface="黑体" panose="02010609060101010101" pitchFamily="49" charset="-122"/>
                <a:ea typeface="黑体" panose="02010609060101010101" pitchFamily="49" charset="-122"/>
              </a:rPr>
              <a:t>睡眠障碍</a:t>
            </a:r>
            <a:r>
              <a:rPr lang="zh-CN" altLang="en-US" sz="2000" b="1" dirty="0">
                <a:latin typeface="黑体" panose="02010609060101010101" pitchFamily="49" charset="-122"/>
                <a:ea typeface="黑体" panose="02010609060101010101" pitchFamily="49" charset="-122"/>
              </a:rPr>
              <a:t>：入睡困难</a:t>
            </a:r>
            <a:r>
              <a:rPr lang="zh-CN" altLang="en-US" sz="2000" b="1" dirty="0" smtClean="0">
                <a:latin typeface="黑体" panose="02010609060101010101" pitchFamily="49" charset="-122"/>
                <a:ea typeface="黑体" panose="02010609060101010101" pitchFamily="49" charset="-122"/>
              </a:rPr>
              <a:t>、快速动眼期睡眠行为障碍（</a:t>
            </a:r>
            <a:r>
              <a:rPr lang="en-US" altLang="zh-CN" sz="2000" b="1" dirty="0" smtClean="0">
                <a:latin typeface="黑体" panose="02010609060101010101" pitchFamily="49" charset="-122"/>
                <a:ea typeface="黑体" panose="02010609060101010101" pitchFamily="49" charset="-122"/>
              </a:rPr>
              <a:t>RBD</a:t>
            </a:r>
            <a:r>
              <a:rPr lang="zh-CN" altLang="en-US" sz="2000" b="1" dirty="0" smtClean="0">
                <a:latin typeface="黑体" panose="02010609060101010101" pitchFamily="49" charset="-122"/>
                <a:ea typeface="黑体" panose="02010609060101010101" pitchFamily="49" charset="-122"/>
              </a:rPr>
              <a:t>）、</a:t>
            </a:r>
            <a:r>
              <a:rPr lang="zh-CN" altLang="en-US" sz="2000" b="1" dirty="0">
                <a:latin typeface="黑体" panose="02010609060101010101" pitchFamily="49" charset="-122"/>
                <a:ea typeface="黑体" panose="02010609060101010101" pitchFamily="49" charset="-122"/>
              </a:rPr>
              <a:t>不宁腿</a:t>
            </a:r>
            <a:r>
              <a:rPr lang="zh-CN" altLang="en-US" sz="2000" b="1" dirty="0" smtClean="0">
                <a:latin typeface="黑体" panose="02010609060101010101" pitchFamily="49" charset="-122"/>
                <a:ea typeface="黑体" panose="02010609060101010101" pitchFamily="49" charset="-122"/>
              </a:rPr>
              <a:t>综合征、白日过度嗜睡</a:t>
            </a:r>
            <a:endParaRPr lang="zh-CN" altLang="en-US" sz="2000" b="1" dirty="0">
              <a:latin typeface="黑体" panose="02010609060101010101" pitchFamily="49" charset="-122"/>
              <a:ea typeface="黑体" panose="02010609060101010101" pitchFamily="49" charset="-122"/>
            </a:endParaRPr>
          </a:p>
          <a:p>
            <a:pPr>
              <a:lnSpc>
                <a:spcPct val="125000"/>
              </a:lnSpc>
              <a:spcBef>
                <a:spcPct val="15000"/>
              </a:spcBef>
              <a:buClr>
                <a:schemeClr val="tx1"/>
              </a:buClr>
              <a:buFontTx/>
              <a:buAutoNum type="ea1JpnChsDbPeriod" startAt="2"/>
            </a:pPr>
            <a:r>
              <a:rPr lang="zh-CN" altLang="en-US" sz="2000" b="1" dirty="0">
                <a:solidFill>
                  <a:srgbClr val="FF0000"/>
                </a:solidFill>
                <a:latin typeface="黑体" panose="02010609060101010101" pitchFamily="49" charset="-122"/>
                <a:ea typeface="黑体" panose="02010609060101010101" pitchFamily="49" charset="-122"/>
              </a:rPr>
              <a:t>神经精神障碍</a:t>
            </a:r>
          </a:p>
          <a:p>
            <a:pPr>
              <a:lnSpc>
                <a:spcPct val="125000"/>
              </a:lnSpc>
              <a:spcBef>
                <a:spcPct val="15000"/>
              </a:spcBef>
              <a:buClr>
                <a:schemeClr val="tx1"/>
              </a:buClr>
              <a:buSzPct val="85000"/>
              <a:buFont typeface="Wingdings" panose="05000000000000000000" pitchFamily="2" charset="2"/>
              <a:buChar char="l"/>
            </a:pPr>
            <a:r>
              <a:rPr lang="zh-CN" altLang="en-US" sz="2000" b="1" dirty="0">
                <a:latin typeface="黑体" panose="02010609060101010101" pitchFamily="49" charset="-122"/>
                <a:ea typeface="黑体" panose="02010609060101010101" pitchFamily="49" charset="-122"/>
              </a:rPr>
              <a:t>抑郁、焦虑和淡漠</a:t>
            </a:r>
          </a:p>
          <a:p>
            <a:pPr>
              <a:lnSpc>
                <a:spcPct val="125000"/>
              </a:lnSpc>
              <a:spcBef>
                <a:spcPct val="15000"/>
              </a:spcBef>
              <a:buClr>
                <a:schemeClr val="tx1"/>
              </a:buClr>
              <a:buSzPct val="85000"/>
              <a:buFont typeface="Wingdings" panose="05000000000000000000" pitchFamily="2" charset="2"/>
              <a:buChar char="l"/>
            </a:pPr>
            <a:r>
              <a:rPr lang="zh-CN" altLang="en-US" sz="2000" b="1" dirty="0">
                <a:latin typeface="黑体" panose="02010609060101010101" pitchFamily="49" charset="-122"/>
                <a:ea typeface="黑体" panose="02010609060101010101" pitchFamily="49" charset="-122"/>
              </a:rPr>
              <a:t>认知功能障碍：</a:t>
            </a:r>
            <a:r>
              <a:rPr lang="en-US" altLang="zh-CN" sz="2000" b="1" dirty="0">
                <a:latin typeface="黑体" panose="02010609060101010101" pitchFamily="49" charset="-122"/>
                <a:ea typeface="黑体" panose="02010609060101010101" pitchFamily="49" charset="-122"/>
              </a:rPr>
              <a:t>MCI</a:t>
            </a:r>
            <a:r>
              <a:rPr lang="zh-CN" altLang="en-US" sz="2000" b="1" dirty="0">
                <a:latin typeface="黑体" panose="02010609060101010101" pitchFamily="49" charset="-122"/>
                <a:ea typeface="黑体" panose="02010609060101010101" pitchFamily="49" charset="-122"/>
              </a:rPr>
              <a:t>、痴呆</a:t>
            </a:r>
          </a:p>
          <a:p>
            <a:pPr>
              <a:lnSpc>
                <a:spcPct val="125000"/>
              </a:lnSpc>
              <a:spcBef>
                <a:spcPct val="15000"/>
              </a:spcBef>
              <a:buClr>
                <a:schemeClr val="tx1"/>
              </a:buClr>
              <a:buSzPct val="85000"/>
              <a:buFont typeface="Wingdings" panose="05000000000000000000" pitchFamily="2" charset="2"/>
              <a:buChar char="l"/>
            </a:pPr>
            <a:r>
              <a:rPr lang="zh-CN" altLang="en-US" sz="2000" b="1" dirty="0">
                <a:latin typeface="黑体" panose="02010609060101010101" pitchFamily="49" charset="-122"/>
                <a:ea typeface="黑体" panose="02010609060101010101" pitchFamily="49" charset="-122"/>
              </a:rPr>
              <a:t>幻觉及其他精神症状</a:t>
            </a:r>
          </a:p>
          <a:p>
            <a:pPr>
              <a:lnSpc>
                <a:spcPct val="125000"/>
              </a:lnSpc>
              <a:spcBef>
                <a:spcPct val="15000"/>
              </a:spcBef>
              <a:buClr>
                <a:schemeClr val="tx1"/>
              </a:buClr>
              <a:buFontTx/>
              <a:buAutoNum type="ea1JpnChsDbPeriod" startAt="4"/>
            </a:pPr>
            <a:r>
              <a:rPr lang="zh-CN" altLang="en-US" sz="2000" b="1" dirty="0">
                <a:solidFill>
                  <a:srgbClr val="FF0000"/>
                </a:solidFill>
                <a:latin typeface="黑体" panose="02010609060101010101" pitchFamily="49" charset="-122"/>
                <a:ea typeface="黑体" panose="02010609060101010101" pitchFamily="49" charset="-122"/>
              </a:rPr>
              <a:t>自主神经功能障碍</a:t>
            </a:r>
          </a:p>
          <a:p>
            <a:pPr>
              <a:lnSpc>
                <a:spcPct val="125000"/>
              </a:lnSpc>
              <a:spcBef>
                <a:spcPct val="15000"/>
              </a:spcBef>
              <a:buClr>
                <a:schemeClr val="tx1"/>
              </a:buClr>
              <a:buSzPct val="85000"/>
              <a:buFont typeface="Wingdings" panose="05000000000000000000" pitchFamily="2" charset="2"/>
              <a:buChar char="l"/>
            </a:pPr>
            <a:r>
              <a:rPr lang="zh-CN" altLang="en-US" sz="2000" b="1" dirty="0">
                <a:latin typeface="黑体" panose="02010609060101010101" pitchFamily="49" charset="-122"/>
                <a:ea typeface="黑体" panose="02010609060101010101" pitchFamily="49" charset="-122"/>
              </a:rPr>
              <a:t>交感神经受损的症状：直立性低血压、少汗</a:t>
            </a:r>
          </a:p>
          <a:p>
            <a:pPr>
              <a:lnSpc>
                <a:spcPct val="125000"/>
              </a:lnSpc>
              <a:spcBef>
                <a:spcPct val="15000"/>
              </a:spcBef>
              <a:buClr>
                <a:schemeClr val="tx1"/>
              </a:buClr>
              <a:buSzPct val="85000"/>
              <a:buFont typeface="Wingdings" panose="05000000000000000000" pitchFamily="2" charset="2"/>
              <a:buChar char="l"/>
            </a:pPr>
            <a:r>
              <a:rPr lang="zh-CN" altLang="en-US" sz="2000" b="1" dirty="0">
                <a:latin typeface="黑体" panose="02010609060101010101" pitchFamily="49" charset="-122"/>
                <a:ea typeface="黑体" panose="02010609060101010101" pitchFamily="49" charset="-122"/>
              </a:rPr>
              <a:t>副交感神经受损症状：便秘、尿潴留</a:t>
            </a:r>
            <a:r>
              <a:rPr lang="zh-CN" altLang="en-US" sz="2000" b="1" dirty="0" smtClean="0">
                <a:latin typeface="黑体" panose="02010609060101010101" pitchFamily="49" charset="-122"/>
                <a:ea typeface="黑体" panose="02010609060101010101" pitchFamily="49" charset="-122"/>
              </a:rPr>
              <a:t>、性功能障碍</a:t>
            </a:r>
            <a:endParaRPr lang="zh-CN" altLang="en-US" sz="2000" b="1" dirty="0">
              <a:latin typeface="黑体" panose="02010609060101010101" pitchFamily="49" charset="-122"/>
              <a:ea typeface="黑体" panose="02010609060101010101" pitchFamily="49" charset="-122"/>
            </a:endParaRPr>
          </a:p>
          <a:p>
            <a:endParaRPr lang="zh-CN" altLang="en-US" dirty="0"/>
          </a:p>
        </p:txBody>
      </p:sp>
    </p:spTree>
    <p:extLst>
      <p:ext uri="{BB962C8B-B14F-4D97-AF65-F5344CB8AC3E}">
        <p14:creationId xmlns:p14="http://schemas.microsoft.com/office/powerpoint/2010/main" val="3426940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15101" y="624110"/>
            <a:ext cx="8911687" cy="656050"/>
          </a:xfrm>
          <a:solidFill>
            <a:schemeClr val="tx2">
              <a:lumMod val="60000"/>
              <a:lumOff val="40000"/>
            </a:schemeClr>
          </a:solidFill>
        </p:spPr>
        <p:txBody>
          <a:bodyPr/>
          <a:lstStyle/>
          <a:p>
            <a:r>
              <a:rPr lang="zh-CN" altLang="en-US" dirty="0" smtClean="0">
                <a:latin typeface="黑体" panose="02010609060101010101" pitchFamily="49" charset="-122"/>
                <a:ea typeface="黑体" panose="02010609060101010101" pitchFamily="49" charset="-122"/>
              </a:rPr>
              <a:t>嗅觉障碍</a:t>
            </a:r>
            <a:endParaRPr lang="zh-CN" altLang="en-US" dirty="0">
              <a:latin typeface="黑体" panose="02010609060101010101" pitchFamily="49" charset="-122"/>
              <a:ea typeface="黑体" panose="02010609060101010101" pitchFamily="49" charset="-122"/>
            </a:endParaRPr>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001730" y="1359408"/>
            <a:ext cx="3621024" cy="2767584"/>
          </a:xfrm>
        </p:spPr>
      </p:pic>
      <p:sp>
        <p:nvSpPr>
          <p:cNvPr id="5" name="文本框 4"/>
          <p:cNvSpPr txBox="1"/>
          <p:nvPr/>
        </p:nvSpPr>
        <p:spPr>
          <a:xfrm>
            <a:off x="1706687" y="1609344"/>
            <a:ext cx="6295043" cy="4524315"/>
          </a:xfrm>
          <a:prstGeom prst="rect">
            <a:avLst/>
          </a:prstGeom>
          <a:noFill/>
        </p:spPr>
        <p:txBody>
          <a:bodyPr wrap="square" rtlCol="0">
            <a:spAutoFit/>
          </a:bodyPr>
          <a:lstStyle/>
          <a:p>
            <a:pPr marL="285750" indent="-285750">
              <a:lnSpc>
                <a:spcPct val="150000"/>
              </a:lnSpc>
              <a:buClr>
                <a:schemeClr val="tx1"/>
              </a:buClr>
              <a:buSzPct val="85000"/>
              <a:buFont typeface="Wingdings" panose="05000000000000000000" pitchFamily="2" charset="2"/>
              <a:buChar char="l"/>
            </a:pPr>
            <a:r>
              <a:rPr lang="en-US" altLang="zh-CN" sz="2000" dirty="0">
                <a:latin typeface="黑体" panose="02010609060101010101" pitchFamily="49" charset="-122"/>
                <a:ea typeface="黑体" panose="02010609060101010101" pitchFamily="49" charset="-122"/>
              </a:rPr>
              <a:t>80%-90%</a:t>
            </a:r>
            <a:r>
              <a:rPr lang="zh-CN" altLang="en-US" sz="2000" dirty="0">
                <a:latin typeface="黑体" panose="02010609060101010101" pitchFamily="49" charset="-122"/>
                <a:ea typeface="黑体" panose="02010609060101010101" pitchFamily="49" charset="-122"/>
              </a:rPr>
              <a:t>的</a:t>
            </a:r>
            <a:r>
              <a:rPr lang="en-US" altLang="zh-CN" sz="2000" dirty="0">
                <a:latin typeface="黑体" panose="02010609060101010101" pitchFamily="49" charset="-122"/>
                <a:ea typeface="黑体" panose="02010609060101010101" pitchFamily="49" charset="-122"/>
              </a:rPr>
              <a:t>PD</a:t>
            </a:r>
            <a:r>
              <a:rPr lang="zh-CN" altLang="en-US" sz="2000" dirty="0">
                <a:latin typeface="黑体" panose="02010609060101010101" pitchFamily="49" charset="-122"/>
                <a:ea typeface="黑体" panose="02010609060101010101" pitchFamily="49" charset="-122"/>
              </a:rPr>
              <a:t>患者存在嗅觉障碍</a:t>
            </a:r>
          </a:p>
          <a:p>
            <a:pPr marL="285750" indent="-285750">
              <a:lnSpc>
                <a:spcPct val="150000"/>
              </a:lnSpc>
              <a:buClr>
                <a:schemeClr val="tx1"/>
              </a:buClr>
              <a:buSzPct val="85000"/>
              <a:buFont typeface="Wingdings" panose="05000000000000000000" pitchFamily="2" charset="2"/>
              <a:buChar char="l"/>
            </a:pPr>
            <a:r>
              <a:rPr lang="zh-CN" altLang="en-US" sz="2000" dirty="0">
                <a:latin typeface="黑体" panose="02010609060101010101" pitchFamily="49" charset="-122"/>
                <a:ea typeface="黑体" panose="02010609060101010101" pitchFamily="49" charset="-122"/>
              </a:rPr>
              <a:t>嗅觉障碍可能发生在运动症状出现之前，具有早期诊断</a:t>
            </a:r>
            <a:r>
              <a:rPr lang="zh-CN" altLang="en-US" sz="2000" dirty="0" smtClean="0">
                <a:latin typeface="黑体" panose="02010609060101010101" pitchFamily="49" charset="-122"/>
                <a:ea typeface="黑体" panose="02010609060101010101" pitchFamily="49" charset="-122"/>
              </a:rPr>
              <a:t>价值</a:t>
            </a:r>
            <a:endParaRPr lang="zh-CN" altLang="en-US" sz="2000" dirty="0">
              <a:latin typeface="黑体" panose="02010609060101010101" pitchFamily="49" charset="-122"/>
              <a:ea typeface="黑体" panose="02010609060101010101" pitchFamily="49" charset="-122"/>
            </a:endParaRPr>
          </a:p>
          <a:p>
            <a:pPr marL="285750" indent="-285750">
              <a:lnSpc>
                <a:spcPct val="150000"/>
              </a:lnSpc>
              <a:buClr>
                <a:schemeClr val="tx1"/>
              </a:buClr>
              <a:buSzPct val="85000"/>
              <a:buFont typeface="Wingdings" panose="05000000000000000000" pitchFamily="2" charset="2"/>
              <a:buChar char="l"/>
            </a:pPr>
            <a:r>
              <a:rPr lang="en-US" altLang="zh-CN" sz="2000" dirty="0">
                <a:latin typeface="黑体" panose="02010609060101010101" pitchFamily="49" charset="-122"/>
                <a:ea typeface="黑体" panose="02010609060101010101" pitchFamily="49" charset="-122"/>
              </a:rPr>
              <a:t>2006</a:t>
            </a:r>
            <a:r>
              <a:rPr lang="zh-CN" altLang="en-US" sz="2000" dirty="0">
                <a:latin typeface="黑体" panose="02010609060101010101" pitchFamily="49" charset="-122"/>
                <a:ea typeface="黑体" panose="02010609060101010101" pitchFamily="49" charset="-122"/>
              </a:rPr>
              <a:t>年美国</a:t>
            </a:r>
            <a:r>
              <a:rPr lang="en-US" altLang="zh-CN" sz="2000" dirty="0" smtClean="0">
                <a:latin typeface="黑体" panose="02010609060101010101" pitchFamily="49" charset="-122"/>
                <a:ea typeface="黑体" panose="02010609060101010101" pitchFamily="49" charset="-122"/>
              </a:rPr>
              <a:t>ANN“</a:t>
            </a:r>
            <a:r>
              <a:rPr lang="zh-CN" altLang="en-US" sz="2000" dirty="0">
                <a:latin typeface="黑体" panose="02010609060101010101" pitchFamily="49" charset="-122"/>
                <a:ea typeface="黑体" panose="02010609060101010101" pitchFamily="49" charset="-122"/>
              </a:rPr>
              <a:t>新发</a:t>
            </a:r>
            <a:r>
              <a:rPr lang="en-US" altLang="zh-CN" sz="2000" dirty="0">
                <a:latin typeface="黑体" panose="02010609060101010101" pitchFamily="49" charset="-122"/>
                <a:ea typeface="黑体" panose="02010609060101010101" pitchFamily="49" charset="-122"/>
              </a:rPr>
              <a:t>PD</a:t>
            </a:r>
            <a:r>
              <a:rPr lang="zh-CN" altLang="en-US" sz="2000" dirty="0">
                <a:latin typeface="黑体" panose="02010609060101010101" pitchFamily="49" charset="-122"/>
                <a:ea typeface="黑体" panose="02010609060101010101" pitchFamily="49" charset="-122"/>
              </a:rPr>
              <a:t>诊断和预后指南”：</a:t>
            </a:r>
          </a:p>
          <a:p>
            <a:pPr>
              <a:lnSpc>
                <a:spcPct val="150000"/>
              </a:lnSpc>
            </a:pPr>
            <a:r>
              <a:rPr lang="zh-CN" altLang="en-US" sz="2000" dirty="0" smtClean="0">
                <a:latin typeface="黑体" panose="02010609060101010101" pitchFamily="49" charset="-122"/>
                <a:ea typeface="黑体" panose="02010609060101010101" pitchFamily="49" charset="-122"/>
              </a:rPr>
              <a:t>  </a:t>
            </a:r>
            <a:r>
              <a:rPr lang="zh-CN" altLang="en-US" sz="2000" dirty="0" smtClean="0">
                <a:solidFill>
                  <a:srgbClr val="FF0000"/>
                </a:solidFill>
                <a:latin typeface="黑体" panose="02010609060101010101" pitchFamily="49" charset="-122"/>
                <a:ea typeface="黑体" panose="02010609060101010101" pitchFamily="49" charset="-122"/>
              </a:rPr>
              <a:t>嗅觉</a:t>
            </a:r>
            <a:r>
              <a:rPr lang="zh-CN" altLang="en-US" sz="2000" dirty="0">
                <a:solidFill>
                  <a:srgbClr val="FF0000"/>
                </a:solidFill>
                <a:latin typeface="黑体" panose="02010609060101010101" pitchFamily="49" charset="-122"/>
                <a:ea typeface="黑体" panose="02010609060101010101" pitchFamily="49" charset="-122"/>
              </a:rPr>
              <a:t>功能检测可能有助于鉴别</a:t>
            </a:r>
            <a:r>
              <a:rPr lang="en-US" altLang="zh-CN" sz="2000" dirty="0">
                <a:solidFill>
                  <a:srgbClr val="FF0000"/>
                </a:solidFill>
                <a:latin typeface="黑体" panose="02010609060101010101" pitchFamily="49" charset="-122"/>
                <a:ea typeface="黑体" panose="02010609060101010101" pitchFamily="49" charset="-122"/>
              </a:rPr>
              <a:t>PD</a:t>
            </a:r>
            <a:r>
              <a:rPr lang="zh-CN" altLang="en-US" sz="2000" dirty="0">
                <a:solidFill>
                  <a:srgbClr val="FF0000"/>
                </a:solidFill>
                <a:latin typeface="黑体" panose="02010609060101010101" pitchFamily="49" charset="-122"/>
                <a:ea typeface="黑体" panose="02010609060101010101" pitchFamily="49" charset="-122"/>
              </a:rPr>
              <a:t>和帕金森综合征，明显的嗅觉功能障碍提示为</a:t>
            </a:r>
            <a:r>
              <a:rPr lang="en-US" altLang="zh-CN" sz="2000" dirty="0">
                <a:solidFill>
                  <a:srgbClr val="FF0000"/>
                </a:solidFill>
                <a:latin typeface="黑体" panose="02010609060101010101" pitchFamily="49" charset="-122"/>
                <a:ea typeface="黑体" panose="02010609060101010101" pitchFamily="49" charset="-122"/>
              </a:rPr>
              <a:t>PD</a:t>
            </a:r>
            <a:r>
              <a:rPr lang="zh-CN" altLang="en-US" sz="2000" dirty="0">
                <a:solidFill>
                  <a:srgbClr val="FF0000"/>
                </a:solidFill>
                <a:latin typeface="黑体" panose="02010609060101010101" pitchFamily="49" charset="-122"/>
                <a:ea typeface="黑体" panose="02010609060101010101" pitchFamily="49" charset="-122"/>
              </a:rPr>
              <a:t>，而非帕金森</a:t>
            </a:r>
            <a:r>
              <a:rPr lang="zh-CN" altLang="en-US" sz="2000" dirty="0" smtClean="0">
                <a:solidFill>
                  <a:srgbClr val="FF0000"/>
                </a:solidFill>
                <a:latin typeface="黑体" panose="02010609060101010101" pitchFamily="49" charset="-122"/>
                <a:ea typeface="黑体" panose="02010609060101010101" pitchFamily="49" charset="-122"/>
              </a:rPr>
              <a:t>综合征</a:t>
            </a:r>
            <a:endParaRPr lang="en-US" altLang="zh-CN" sz="2000" dirty="0" smtClean="0">
              <a:solidFill>
                <a:srgbClr val="FF0000"/>
              </a:solidFill>
              <a:latin typeface="黑体" panose="02010609060101010101" pitchFamily="49" charset="-122"/>
              <a:ea typeface="黑体" panose="02010609060101010101" pitchFamily="49" charset="-122"/>
            </a:endParaRPr>
          </a:p>
          <a:p>
            <a:pPr marL="342900" indent="-342900">
              <a:lnSpc>
                <a:spcPct val="150000"/>
              </a:lnSpc>
              <a:buFont typeface="Wingdings" panose="05000000000000000000" pitchFamily="2" charset="2"/>
              <a:buChar char="l"/>
            </a:pPr>
            <a:r>
              <a:rPr lang="zh-CN" altLang="en-US" sz="2000" dirty="0">
                <a:latin typeface="黑体" panose="02010609060101010101" pitchFamily="49" charset="-122"/>
                <a:ea typeface="黑体" panose="02010609060101010101" pitchFamily="49" charset="-122"/>
              </a:rPr>
              <a:t>评价</a:t>
            </a:r>
            <a:r>
              <a:rPr lang="zh-CN" altLang="en-US" sz="2000" dirty="0" smtClean="0">
                <a:latin typeface="黑体" panose="02010609060101010101" pitchFamily="49" charset="-122"/>
                <a:ea typeface="黑体" panose="02010609060101010101" pitchFamily="49" charset="-122"/>
              </a:rPr>
              <a:t>方法：</a:t>
            </a:r>
            <a:endParaRPr lang="en-US" altLang="zh-CN" sz="2000" dirty="0" smtClean="0">
              <a:latin typeface="黑体" panose="02010609060101010101" pitchFamily="49" charset="-122"/>
              <a:ea typeface="黑体" panose="02010609060101010101" pitchFamily="49" charset="-122"/>
            </a:endParaRPr>
          </a:p>
          <a:p>
            <a:pPr>
              <a:lnSpc>
                <a:spcPct val="150000"/>
              </a:lnSpc>
            </a:pPr>
            <a:r>
              <a:rPr lang="en-US" altLang="zh-CN" sz="2000" dirty="0">
                <a:latin typeface="黑体" panose="02010609060101010101" pitchFamily="49" charset="-122"/>
                <a:ea typeface="黑体" panose="02010609060101010101" pitchFamily="49" charset="-122"/>
              </a:rPr>
              <a:t> </a:t>
            </a:r>
            <a:r>
              <a:rPr lang="en-US" altLang="zh-CN" sz="2000" dirty="0" smtClean="0">
                <a:latin typeface="黑体" panose="02010609060101010101" pitchFamily="49" charset="-122"/>
                <a:ea typeface="黑体" panose="02010609060101010101" pitchFamily="49" charset="-122"/>
              </a:rPr>
              <a:t>  UPSIT</a:t>
            </a:r>
            <a:r>
              <a:rPr lang="zh-CN" altLang="en-US" sz="2000" dirty="0" smtClean="0">
                <a:latin typeface="黑体" panose="02010609060101010101" pitchFamily="49" charset="-122"/>
                <a:ea typeface="黑体" panose="02010609060101010101" pitchFamily="49" charset="-122"/>
              </a:rPr>
              <a:t>（见右图）</a:t>
            </a:r>
            <a:endParaRPr lang="en-US" altLang="zh-CN" sz="2000" dirty="0" smtClean="0">
              <a:latin typeface="黑体" panose="02010609060101010101" pitchFamily="49" charset="-122"/>
              <a:ea typeface="黑体" panose="02010609060101010101" pitchFamily="49" charset="-122"/>
            </a:endParaRPr>
          </a:p>
          <a:p>
            <a:pPr>
              <a:lnSpc>
                <a:spcPct val="150000"/>
              </a:lnSpc>
            </a:pPr>
            <a:r>
              <a:rPr lang="en-US" altLang="zh-CN" sz="2000" dirty="0">
                <a:latin typeface="黑体" panose="02010609060101010101" pitchFamily="49" charset="-122"/>
                <a:ea typeface="黑体" panose="02010609060101010101" pitchFamily="49" charset="-122"/>
              </a:rPr>
              <a:t> </a:t>
            </a:r>
            <a:r>
              <a:rPr lang="en-US" altLang="zh-CN" sz="2000" dirty="0" smtClean="0">
                <a:latin typeface="黑体" panose="02010609060101010101" pitchFamily="49" charset="-122"/>
                <a:ea typeface="黑体" panose="02010609060101010101" pitchFamily="49" charset="-122"/>
              </a:rPr>
              <a:t>  </a:t>
            </a:r>
            <a:r>
              <a:rPr lang="zh-CN" altLang="en-US" sz="2000" dirty="0" smtClean="0">
                <a:latin typeface="黑体" panose="02010609060101010101" pitchFamily="49" charset="-122"/>
                <a:ea typeface="黑体" panose="02010609060101010101" pitchFamily="49" charset="-122"/>
              </a:rPr>
              <a:t>五味测嗅液（中科院研发）</a:t>
            </a:r>
            <a:endParaRPr lang="zh-CN" altLang="en-US" sz="2000" dirty="0">
              <a:latin typeface="黑体" panose="02010609060101010101" pitchFamily="49" charset="-122"/>
              <a:ea typeface="黑体" panose="02010609060101010101" pitchFamily="49" charset="-122"/>
            </a:endParaRPr>
          </a:p>
          <a:p>
            <a:endParaRPr lang="zh-CN" altLang="en-US" dirty="0"/>
          </a:p>
        </p:txBody>
      </p:sp>
      <p:pic>
        <p:nvPicPr>
          <p:cNvPr id="6" name="Picture 1" descr="C:\Users\lenovo\Desktop\图片3.jpg"/>
          <p:cNvPicPr>
            <a:picLocks noChangeAspect="1" noChangeArrowheads="1"/>
          </p:cNvPicPr>
          <p:nvPr/>
        </p:nvPicPr>
        <p:blipFill>
          <a:blip r:embed="rId3"/>
          <a:srcRect/>
          <a:stretch>
            <a:fillRect/>
          </a:stretch>
        </p:blipFill>
        <p:spPr bwMode="auto">
          <a:xfrm>
            <a:off x="8001730" y="4273582"/>
            <a:ext cx="3621024" cy="2584418"/>
          </a:xfrm>
          <a:prstGeom prst="rect">
            <a:avLst/>
          </a:prstGeom>
          <a:noFill/>
          <a:ln w="9525">
            <a:noFill/>
            <a:miter lim="800000"/>
            <a:headEnd/>
            <a:tailEnd/>
          </a:ln>
        </p:spPr>
      </p:pic>
    </p:spTree>
    <p:extLst>
      <p:ext uri="{BB962C8B-B14F-4D97-AF65-F5344CB8AC3E}">
        <p14:creationId xmlns:p14="http://schemas.microsoft.com/office/powerpoint/2010/main" val="1134513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丝状">
  <a:themeElements>
    <a:clrScheme name="丝状">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丝状">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丝状">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234</TotalTime>
  <Words>2391</Words>
  <Application>Microsoft Office PowerPoint</Application>
  <PresentationFormat>宽屏</PresentationFormat>
  <Paragraphs>255</Paragraphs>
  <Slides>27</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27</vt:i4>
      </vt:variant>
    </vt:vector>
  </HeadingPairs>
  <TitlesOfParts>
    <vt:vector size="36" baseType="lpstr">
      <vt:lpstr>黑体</vt:lpstr>
      <vt:lpstr>宋体</vt:lpstr>
      <vt:lpstr>幼圆</vt:lpstr>
      <vt:lpstr>Arial</vt:lpstr>
      <vt:lpstr>Century Gothic</vt:lpstr>
      <vt:lpstr>Times New Roman</vt:lpstr>
      <vt:lpstr>Wingdings</vt:lpstr>
      <vt:lpstr>Wingdings 3</vt:lpstr>
      <vt:lpstr>丝状</vt:lpstr>
      <vt:lpstr>帕金森病的非运动症状研究</vt:lpstr>
      <vt:lpstr>帕金森病非运动症状的认识过程</vt:lpstr>
      <vt:lpstr>帕金森病非运动症状的基本情况</vt:lpstr>
      <vt:lpstr>帕金森病非运动症状的临床评价</vt:lpstr>
      <vt:lpstr>帕金森病非运动症状的评价</vt:lpstr>
      <vt:lpstr>帕金森病非运动症状产生的病理生理机制</vt:lpstr>
      <vt:lpstr>帕金森病非运动症状产生的病理生理机制</vt:lpstr>
      <vt:lpstr>帕金森病非运动症状的分类</vt:lpstr>
      <vt:lpstr>嗅觉障碍</vt:lpstr>
      <vt:lpstr>疼痛</vt:lpstr>
      <vt:lpstr>入睡困难及睡眠维持困难</vt:lpstr>
      <vt:lpstr>快速动眼期睡眠行为障碍（RBD）</vt:lpstr>
      <vt:lpstr>不安腿综合症(RLS）</vt:lpstr>
      <vt:lpstr>白日过度嗜睡（EDS）</vt:lpstr>
      <vt:lpstr>抑郁</vt:lpstr>
      <vt:lpstr>幻觉</vt:lpstr>
      <vt:lpstr>帕金森病痴呆（PDD）</vt:lpstr>
      <vt:lpstr>帕金森病痴呆（PDD）</vt:lpstr>
      <vt:lpstr>直立性低血压</vt:lpstr>
      <vt:lpstr>便秘</vt:lpstr>
      <vt:lpstr>排尿异常</vt:lpstr>
      <vt:lpstr>PowerPoint 演示文稿</vt:lpstr>
      <vt:lpstr>出汗异常</vt:lpstr>
      <vt:lpstr>吞咽困难及流涎</vt:lpstr>
      <vt:lpstr>疲劳</vt:lpstr>
      <vt:lpstr>             小  结</vt:lpstr>
      <vt:lpstr>PowerPoint 演示文稿</vt:lpstr>
    </vt:vector>
  </TitlesOfParts>
  <Company>Lenovo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admin</cp:lastModifiedBy>
  <cp:revision>31</cp:revision>
  <dcterms:created xsi:type="dcterms:W3CDTF">2015-08-26T12:07:37Z</dcterms:created>
  <dcterms:modified xsi:type="dcterms:W3CDTF">2016-03-19T12:34:25Z</dcterms:modified>
</cp:coreProperties>
</file>